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428024-4EAD-4A6C-90FF-E38C01E7F2ED}" v="1" dt="2025-04-16T16:27:38.45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p:cViewPr varScale="1">
        <p:scale>
          <a:sx n="101" d="100"/>
          <a:sy n="101" d="100"/>
        </p:scale>
        <p:origin x="876"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5053166B-B18D-4F35-A85C-DDCE8945472B}" type="datetimeFigureOut">
              <a:rPr lang="en-US" smtClean="0"/>
              <a:t>4/16/2025</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A068424C-22C9-4DEB-878A-76C9A0CD71C5}" type="slidenum">
              <a:rPr lang="en-US" smtClean="0"/>
              <a:t>‹#›</a:t>
            </a:fld>
            <a:endParaRPr lang="en-US"/>
          </a:p>
        </p:txBody>
      </p:sp>
    </p:spTree>
    <p:extLst>
      <p:ext uri="{BB962C8B-B14F-4D97-AF65-F5344CB8AC3E}">
        <p14:creationId xmlns:p14="http://schemas.microsoft.com/office/powerpoint/2010/main" val="2775241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68424C-22C9-4DEB-878A-76C9A0CD71C5}" type="slidenum">
              <a:rPr lang="en-US" smtClean="0"/>
              <a:t>1</a:t>
            </a:fld>
            <a:endParaRPr lang="en-US"/>
          </a:p>
        </p:txBody>
      </p:sp>
    </p:spTree>
    <p:extLst>
      <p:ext uri="{BB962C8B-B14F-4D97-AF65-F5344CB8AC3E}">
        <p14:creationId xmlns:p14="http://schemas.microsoft.com/office/powerpoint/2010/main" val="1906271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rgbClr val="391506"/>
                </a:solidFill>
                <a:latin typeface="Montserrat"/>
                <a:cs typeface="Montserra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rgbClr val="391506"/>
                </a:solidFill>
                <a:latin typeface="Montserrat"/>
                <a:cs typeface="Montserra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rgbClr val="391506"/>
                </a:solidFill>
                <a:latin typeface="Montserrat"/>
                <a:cs typeface="Montserra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3042285" cy="6446520"/>
          </a:xfrm>
          <a:custGeom>
            <a:avLst/>
            <a:gdLst/>
            <a:ahLst/>
            <a:cxnLst/>
            <a:rect l="l" t="t" r="r" b="b"/>
            <a:pathLst>
              <a:path w="3042285" h="6446520">
                <a:moveTo>
                  <a:pt x="0" y="6446520"/>
                </a:moveTo>
                <a:lnTo>
                  <a:pt x="3041751" y="6446520"/>
                </a:lnTo>
                <a:lnTo>
                  <a:pt x="3041751" y="0"/>
                </a:lnTo>
                <a:lnTo>
                  <a:pt x="0" y="0"/>
                </a:lnTo>
                <a:lnTo>
                  <a:pt x="0" y="6446520"/>
                </a:lnTo>
                <a:close/>
              </a:path>
            </a:pathLst>
          </a:custGeom>
          <a:solidFill>
            <a:srgbClr val="F2EBE6"/>
          </a:solidFill>
        </p:spPr>
        <p:txBody>
          <a:bodyPr wrap="square" lIns="0" tIns="0" rIns="0" bIns="0" rtlCol="0"/>
          <a:lstStyle/>
          <a:p>
            <a:endParaRPr/>
          </a:p>
        </p:txBody>
      </p:sp>
      <p:sp>
        <p:nvSpPr>
          <p:cNvPr id="17" name="bg object 17"/>
          <p:cNvSpPr/>
          <p:nvPr/>
        </p:nvSpPr>
        <p:spPr>
          <a:xfrm>
            <a:off x="0" y="6446520"/>
            <a:ext cx="12192000" cy="411480"/>
          </a:xfrm>
          <a:custGeom>
            <a:avLst/>
            <a:gdLst/>
            <a:ahLst/>
            <a:cxnLst/>
            <a:rect l="l" t="t" r="r" b="b"/>
            <a:pathLst>
              <a:path w="12192000" h="411479">
                <a:moveTo>
                  <a:pt x="12191695" y="0"/>
                </a:moveTo>
                <a:lnTo>
                  <a:pt x="0" y="0"/>
                </a:lnTo>
                <a:lnTo>
                  <a:pt x="0" y="411479"/>
                </a:lnTo>
                <a:lnTo>
                  <a:pt x="12191695" y="411479"/>
                </a:lnTo>
                <a:lnTo>
                  <a:pt x="12191695" y="0"/>
                </a:lnTo>
                <a:close/>
              </a:path>
            </a:pathLst>
          </a:custGeom>
          <a:solidFill>
            <a:srgbClr val="391506"/>
          </a:solidFill>
        </p:spPr>
        <p:txBody>
          <a:bodyPr wrap="square" lIns="0" tIns="0" rIns="0" bIns="0" rtlCol="0"/>
          <a:lstStyle/>
          <a:p>
            <a:endParaRPr/>
          </a:p>
        </p:txBody>
      </p:sp>
      <p:sp>
        <p:nvSpPr>
          <p:cNvPr id="2" name="Holder 2"/>
          <p:cNvSpPr>
            <a:spLocks noGrp="1"/>
          </p:cNvSpPr>
          <p:nvPr>
            <p:ph type="title"/>
          </p:nvPr>
        </p:nvSpPr>
        <p:spPr>
          <a:xfrm>
            <a:off x="3195320" y="151889"/>
            <a:ext cx="5801359" cy="330200"/>
          </a:xfrm>
          <a:prstGeom prst="rect">
            <a:avLst/>
          </a:prstGeom>
        </p:spPr>
        <p:txBody>
          <a:bodyPr wrap="square" lIns="0" tIns="0" rIns="0" bIns="0">
            <a:spAutoFit/>
          </a:bodyPr>
          <a:lstStyle>
            <a:lvl1pPr>
              <a:defRPr sz="2000" b="1" i="0">
                <a:solidFill>
                  <a:srgbClr val="391506"/>
                </a:solidFill>
                <a:latin typeface="Montserrat"/>
                <a:cs typeface="Montserrat"/>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wr.virginia.gov/fishin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95320" y="151889"/>
            <a:ext cx="3966210" cy="330200"/>
          </a:xfrm>
          <a:prstGeom prst="rect">
            <a:avLst/>
          </a:prstGeom>
        </p:spPr>
        <p:txBody>
          <a:bodyPr vert="horz" wrap="square" lIns="0" tIns="12700" rIns="0" bIns="0" rtlCol="0">
            <a:spAutoFit/>
          </a:bodyPr>
          <a:lstStyle/>
          <a:p>
            <a:pPr marL="12700">
              <a:lnSpc>
                <a:spcPct val="100000"/>
              </a:lnSpc>
              <a:spcBef>
                <a:spcPts val="100"/>
              </a:spcBef>
            </a:pPr>
            <a:r>
              <a:rPr spc="-5" dirty="0"/>
              <a:t>TOURNAMENT</a:t>
            </a:r>
            <a:r>
              <a:rPr spc="-40" dirty="0"/>
              <a:t> </a:t>
            </a:r>
            <a:r>
              <a:rPr spc="-10" dirty="0"/>
              <a:t>INFORMATION</a:t>
            </a:r>
          </a:p>
        </p:txBody>
      </p:sp>
      <p:sp>
        <p:nvSpPr>
          <p:cNvPr id="4" name="object 4"/>
          <p:cNvSpPr txBox="1"/>
          <p:nvPr/>
        </p:nvSpPr>
        <p:spPr>
          <a:xfrm>
            <a:off x="109938" y="1979286"/>
            <a:ext cx="2809551" cy="3344505"/>
          </a:xfrm>
          <a:prstGeom prst="rect">
            <a:avLst/>
          </a:prstGeom>
        </p:spPr>
        <p:txBody>
          <a:bodyPr vert="horz" wrap="square" lIns="0" tIns="12700" rIns="0" bIns="0" rtlCol="0">
            <a:spAutoFit/>
          </a:bodyPr>
          <a:lstStyle/>
          <a:p>
            <a:pPr marR="79375" algn="ctr">
              <a:lnSpc>
                <a:spcPct val="100000"/>
              </a:lnSpc>
              <a:spcBef>
                <a:spcPts val="100"/>
              </a:spcBef>
            </a:pPr>
            <a:r>
              <a:rPr lang="en-US" sz="1800" b="1" dirty="0">
                <a:latin typeface="Montserrat"/>
                <a:cs typeface="Montserrat"/>
              </a:rPr>
              <a:t>2025 Bassmaster High School  Series</a:t>
            </a:r>
            <a:endParaRPr sz="1800" b="1" dirty="0">
              <a:latin typeface="Montserrat"/>
              <a:cs typeface="Montserrat"/>
            </a:endParaRPr>
          </a:p>
          <a:p>
            <a:pPr marL="334010" marR="413384" algn="ctr">
              <a:lnSpc>
                <a:spcPts val="1920"/>
              </a:lnSpc>
              <a:spcBef>
                <a:spcPts val="25"/>
              </a:spcBef>
            </a:pPr>
            <a:r>
              <a:rPr lang="en-US" sz="1600" dirty="0">
                <a:latin typeface="Montserrat"/>
                <a:cs typeface="Montserrat"/>
              </a:rPr>
              <a:t>May 4, 2025</a:t>
            </a:r>
          </a:p>
          <a:p>
            <a:pPr marL="334010" marR="413384" algn="ctr">
              <a:lnSpc>
                <a:spcPts val="1920"/>
              </a:lnSpc>
              <a:spcBef>
                <a:spcPts val="25"/>
              </a:spcBef>
            </a:pPr>
            <a:r>
              <a:rPr lang="en-US" sz="1400" b="1" dirty="0">
                <a:latin typeface="Montserrat"/>
                <a:cs typeface="Montserrat"/>
              </a:rPr>
              <a:t>Buggs Island, VA</a:t>
            </a:r>
          </a:p>
          <a:p>
            <a:pPr marL="334010" marR="413384" algn="ctr">
              <a:lnSpc>
                <a:spcPts val="1920"/>
              </a:lnSpc>
              <a:spcBef>
                <a:spcPts val="25"/>
              </a:spcBef>
            </a:pPr>
            <a:r>
              <a:rPr lang="en-US" sz="1400" b="1" dirty="0">
                <a:latin typeface="Montserrat"/>
                <a:cs typeface="Montserrat"/>
              </a:rPr>
              <a:t>Kerr Lake </a:t>
            </a:r>
          </a:p>
          <a:p>
            <a:pPr marR="104139" algn="ctr">
              <a:lnSpc>
                <a:spcPct val="100000"/>
              </a:lnSpc>
              <a:spcBef>
                <a:spcPts val="875"/>
              </a:spcBef>
            </a:pPr>
            <a:r>
              <a:rPr sz="1200" b="1" dirty="0">
                <a:solidFill>
                  <a:srgbClr val="231F20"/>
                </a:solidFill>
                <a:latin typeface="Montserrat"/>
                <a:cs typeface="Montserrat"/>
              </a:rPr>
              <a:t>Takeoffs:</a:t>
            </a:r>
            <a:r>
              <a:rPr lang="en-US" sz="1200" b="1" dirty="0">
                <a:solidFill>
                  <a:srgbClr val="231F20"/>
                </a:solidFill>
                <a:latin typeface="Montserrat"/>
                <a:cs typeface="Montserrat"/>
              </a:rPr>
              <a:t>   </a:t>
            </a:r>
            <a:r>
              <a:rPr lang="en-US" sz="1200" dirty="0">
                <a:solidFill>
                  <a:srgbClr val="231F20"/>
                </a:solidFill>
                <a:latin typeface="Montserrat"/>
                <a:cs typeface="Montserrat"/>
              </a:rPr>
              <a:t>6:30</a:t>
            </a:r>
            <a:r>
              <a:rPr lang="en-US" sz="1200" b="1" dirty="0">
                <a:solidFill>
                  <a:srgbClr val="231F20"/>
                </a:solidFill>
                <a:latin typeface="Montserrat"/>
                <a:cs typeface="Montserrat"/>
              </a:rPr>
              <a:t>  </a:t>
            </a:r>
            <a:r>
              <a:rPr lang="en-US" sz="1200" dirty="0">
                <a:solidFill>
                  <a:srgbClr val="231F20"/>
                </a:solidFill>
                <a:latin typeface="Montserrat"/>
                <a:cs typeface="Montserrat"/>
              </a:rPr>
              <a:t>am</a:t>
            </a:r>
            <a:endParaRPr sz="1200" dirty="0">
              <a:latin typeface="Montserrat"/>
              <a:cs typeface="Montserrat"/>
            </a:endParaRPr>
          </a:p>
          <a:p>
            <a:pPr marR="104139" algn="ctr">
              <a:lnSpc>
                <a:spcPct val="100000"/>
              </a:lnSpc>
              <a:spcBef>
                <a:spcPts val="60"/>
              </a:spcBef>
            </a:pPr>
            <a:r>
              <a:rPr sz="1200" b="1" dirty="0">
                <a:solidFill>
                  <a:srgbClr val="231F20"/>
                </a:solidFill>
                <a:latin typeface="Montserrat"/>
                <a:cs typeface="Montserrat"/>
              </a:rPr>
              <a:t>Weigh-In</a:t>
            </a:r>
            <a:r>
              <a:rPr lang="en-US" sz="1200" b="1">
                <a:solidFill>
                  <a:srgbClr val="231F20"/>
                </a:solidFill>
                <a:latin typeface="Montserrat"/>
                <a:cs typeface="Montserrat"/>
              </a:rPr>
              <a:t>: </a:t>
            </a:r>
            <a:r>
              <a:rPr lang="en-US" sz="1200">
                <a:solidFill>
                  <a:srgbClr val="231F20"/>
                </a:solidFill>
                <a:latin typeface="Montserrat"/>
                <a:cs typeface="Montserrat"/>
              </a:rPr>
              <a:t>2:30</a:t>
            </a:r>
            <a:r>
              <a:rPr lang="en-US" sz="1200" b="1">
                <a:solidFill>
                  <a:srgbClr val="231F20"/>
                </a:solidFill>
                <a:latin typeface="Montserrat"/>
                <a:cs typeface="Montserrat"/>
              </a:rPr>
              <a:t> </a:t>
            </a:r>
            <a:r>
              <a:rPr lang="en-US" sz="1200" dirty="0">
                <a:solidFill>
                  <a:srgbClr val="231F20"/>
                </a:solidFill>
                <a:latin typeface="Montserrat"/>
                <a:cs typeface="Montserrat"/>
              </a:rPr>
              <a:t>pm</a:t>
            </a:r>
          </a:p>
          <a:p>
            <a:pPr marR="104139" algn="ctr">
              <a:lnSpc>
                <a:spcPct val="100000"/>
              </a:lnSpc>
              <a:spcBef>
                <a:spcPts val="60"/>
              </a:spcBef>
            </a:pPr>
            <a:endParaRPr lang="en-US" sz="1200" dirty="0">
              <a:solidFill>
                <a:srgbClr val="231F20"/>
              </a:solidFill>
              <a:latin typeface="Montserrat"/>
              <a:cs typeface="Montserra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rgbClr val="231F20"/>
                </a:solidFill>
                <a:latin typeface="Montserrat"/>
                <a:cs typeface="Montserrat"/>
              </a:rPr>
              <a:t> </a:t>
            </a:r>
            <a:r>
              <a:rPr sz="1200" b="1" spc="5" dirty="0">
                <a:solidFill>
                  <a:srgbClr val="231F20"/>
                </a:solidFill>
                <a:latin typeface="Montserrat"/>
                <a:cs typeface="Montserrat"/>
              </a:rPr>
              <a:t>Location:</a:t>
            </a:r>
            <a:endParaRPr lang="en-US" sz="1200" b="1" spc="5" dirty="0">
              <a:solidFill>
                <a:srgbClr val="231F20"/>
              </a:solidFill>
              <a:latin typeface="Montserrat"/>
              <a:cs typeface="Montserra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sz="1200" b="1" spc="5" dirty="0">
                <a:solidFill>
                  <a:srgbClr val="231F20"/>
                </a:solidFill>
                <a:latin typeface="Montserrat"/>
                <a:cs typeface="Montserrat"/>
              </a:rPr>
              <a:t> </a:t>
            </a:r>
            <a:r>
              <a:rPr kumimoji="0" lang="en-US" sz="1200" b="1" i="0" u="none" strike="noStrike" kern="1200" cap="none" spc="0" normalizeH="0" baseline="0" noProof="0" dirty="0">
                <a:ln>
                  <a:noFill/>
                </a:ln>
                <a:solidFill>
                  <a:prstClr val="black"/>
                </a:solidFill>
                <a:effectLst/>
                <a:uLnTx/>
                <a:uFillTx/>
                <a:latin typeface="Calibri"/>
                <a:ea typeface="+mn-ea"/>
                <a:cs typeface="+mn-cs"/>
              </a:rPr>
              <a:t> Occoneechee State Park</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1192 Occoneechee Park Road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Clarksville, Virginia 23927</a:t>
            </a:r>
            <a:endParaRPr kumimoji="0" lang="en-US" sz="11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a:ea typeface="+mn-ea"/>
              <a:cs typeface="+mn-cs"/>
            </a:endParaRPr>
          </a:p>
          <a:p>
            <a:pPr marR="104139" algn="ctr">
              <a:lnSpc>
                <a:spcPct val="100000"/>
              </a:lnSpc>
              <a:spcBef>
                <a:spcPts val="60"/>
              </a:spcBef>
            </a:pPr>
            <a:r>
              <a:rPr lang="en-US" sz="900" b="1" spc="-5" dirty="0">
                <a:solidFill>
                  <a:srgbClr val="231F20"/>
                </a:solidFill>
                <a:latin typeface="Montserrat"/>
                <a:cs typeface="Montserrat"/>
              </a:rPr>
              <a:t>N</a:t>
            </a:r>
            <a:r>
              <a:rPr sz="900" b="1" spc="-5" dirty="0">
                <a:solidFill>
                  <a:srgbClr val="231F20"/>
                </a:solidFill>
                <a:latin typeface="Montserrat"/>
                <a:cs typeface="Montserrat"/>
              </a:rPr>
              <a:t>OTE: </a:t>
            </a:r>
            <a:r>
              <a:rPr sz="900" spc="-5" dirty="0">
                <a:solidFill>
                  <a:srgbClr val="231F20"/>
                </a:solidFill>
                <a:latin typeface="Montserrat"/>
                <a:cs typeface="Montserrat"/>
              </a:rPr>
              <a:t>Contestants </a:t>
            </a:r>
            <a:r>
              <a:rPr sz="900" dirty="0">
                <a:solidFill>
                  <a:srgbClr val="231F20"/>
                </a:solidFill>
                <a:latin typeface="Montserrat"/>
                <a:cs typeface="Montserrat"/>
              </a:rPr>
              <a:t>will go out in flights. </a:t>
            </a:r>
            <a:r>
              <a:rPr sz="900" spc="5" dirty="0">
                <a:solidFill>
                  <a:srgbClr val="231F20"/>
                </a:solidFill>
                <a:latin typeface="Montserrat"/>
                <a:cs typeface="Montserrat"/>
              </a:rPr>
              <a:t> </a:t>
            </a:r>
            <a:r>
              <a:rPr sz="900" dirty="0">
                <a:solidFill>
                  <a:srgbClr val="231F20"/>
                </a:solidFill>
                <a:latin typeface="Montserrat"/>
                <a:cs typeface="Montserrat"/>
              </a:rPr>
              <a:t>Flights</a:t>
            </a:r>
            <a:r>
              <a:rPr sz="900" spc="-15" dirty="0">
                <a:solidFill>
                  <a:srgbClr val="231F20"/>
                </a:solidFill>
                <a:latin typeface="Montserrat"/>
                <a:cs typeface="Montserrat"/>
              </a:rPr>
              <a:t> </a:t>
            </a:r>
            <a:r>
              <a:rPr sz="900" dirty="0">
                <a:solidFill>
                  <a:srgbClr val="231F20"/>
                </a:solidFill>
                <a:latin typeface="Montserrat"/>
                <a:cs typeface="Montserrat"/>
              </a:rPr>
              <a:t>and</a:t>
            </a:r>
            <a:r>
              <a:rPr sz="900" spc="-10" dirty="0">
                <a:solidFill>
                  <a:srgbClr val="231F20"/>
                </a:solidFill>
                <a:latin typeface="Montserrat"/>
                <a:cs typeface="Montserrat"/>
              </a:rPr>
              <a:t> </a:t>
            </a:r>
            <a:r>
              <a:rPr sz="900" spc="-5" dirty="0">
                <a:solidFill>
                  <a:srgbClr val="231F20"/>
                </a:solidFill>
                <a:latin typeface="Montserrat"/>
                <a:cs typeface="Montserrat"/>
              </a:rPr>
              <a:t>check-in</a:t>
            </a:r>
            <a:r>
              <a:rPr sz="900" spc="-10" dirty="0">
                <a:solidFill>
                  <a:srgbClr val="231F20"/>
                </a:solidFill>
                <a:latin typeface="Montserrat"/>
                <a:cs typeface="Montserrat"/>
              </a:rPr>
              <a:t> </a:t>
            </a:r>
            <a:r>
              <a:rPr sz="900" dirty="0">
                <a:solidFill>
                  <a:srgbClr val="231F20"/>
                </a:solidFill>
                <a:latin typeface="Montserrat"/>
                <a:cs typeface="Montserrat"/>
              </a:rPr>
              <a:t>times</a:t>
            </a:r>
            <a:r>
              <a:rPr sz="900" spc="-15" dirty="0">
                <a:solidFill>
                  <a:srgbClr val="231F20"/>
                </a:solidFill>
                <a:latin typeface="Montserrat"/>
                <a:cs typeface="Montserrat"/>
              </a:rPr>
              <a:t> </a:t>
            </a:r>
            <a:r>
              <a:rPr sz="900" dirty="0">
                <a:solidFill>
                  <a:srgbClr val="231F20"/>
                </a:solidFill>
                <a:latin typeface="Montserrat"/>
                <a:cs typeface="Montserrat"/>
              </a:rPr>
              <a:t>will</a:t>
            </a:r>
            <a:r>
              <a:rPr sz="900" spc="-10" dirty="0">
                <a:solidFill>
                  <a:srgbClr val="231F20"/>
                </a:solidFill>
                <a:latin typeface="Montserrat"/>
                <a:cs typeface="Montserrat"/>
              </a:rPr>
              <a:t> </a:t>
            </a:r>
            <a:r>
              <a:rPr sz="900" dirty="0">
                <a:solidFill>
                  <a:srgbClr val="231F20"/>
                </a:solidFill>
                <a:latin typeface="Montserrat"/>
                <a:cs typeface="Montserrat"/>
              </a:rPr>
              <a:t>be</a:t>
            </a:r>
            <a:r>
              <a:rPr sz="900" spc="-10" dirty="0">
                <a:solidFill>
                  <a:srgbClr val="231F20"/>
                </a:solidFill>
                <a:latin typeface="Montserrat"/>
                <a:cs typeface="Montserrat"/>
              </a:rPr>
              <a:t> </a:t>
            </a:r>
            <a:r>
              <a:rPr sz="900" spc="-5" dirty="0">
                <a:solidFill>
                  <a:srgbClr val="231F20"/>
                </a:solidFill>
                <a:latin typeface="Montserrat"/>
                <a:cs typeface="Montserrat"/>
              </a:rPr>
              <a:t>staggered </a:t>
            </a:r>
            <a:r>
              <a:rPr sz="900" spc="-220" dirty="0">
                <a:solidFill>
                  <a:srgbClr val="231F20"/>
                </a:solidFill>
                <a:latin typeface="Montserrat"/>
                <a:cs typeface="Montserrat"/>
              </a:rPr>
              <a:t> </a:t>
            </a:r>
            <a:r>
              <a:rPr sz="900" spc="-10" dirty="0">
                <a:solidFill>
                  <a:srgbClr val="231F20"/>
                </a:solidFill>
                <a:latin typeface="Montserrat"/>
                <a:cs typeface="Montserrat"/>
              </a:rPr>
              <a:t>to </a:t>
            </a:r>
            <a:r>
              <a:rPr sz="900" spc="-5" dirty="0">
                <a:solidFill>
                  <a:srgbClr val="231F20"/>
                </a:solidFill>
                <a:latin typeface="Montserrat"/>
                <a:cs typeface="Montserrat"/>
              </a:rPr>
              <a:t>give </a:t>
            </a:r>
            <a:r>
              <a:rPr sz="900" spc="-10" dirty="0">
                <a:solidFill>
                  <a:srgbClr val="231F20"/>
                </a:solidFill>
                <a:latin typeface="Montserrat"/>
                <a:cs typeface="Montserrat"/>
              </a:rPr>
              <a:t>each</a:t>
            </a:r>
            <a:r>
              <a:rPr sz="900" spc="-5" dirty="0">
                <a:solidFill>
                  <a:srgbClr val="231F20"/>
                </a:solidFill>
                <a:latin typeface="Montserrat"/>
                <a:cs typeface="Montserrat"/>
              </a:rPr>
              <a:t> contestant </a:t>
            </a:r>
            <a:r>
              <a:rPr sz="900" dirty="0">
                <a:solidFill>
                  <a:srgbClr val="231F20"/>
                </a:solidFill>
                <a:latin typeface="Montserrat"/>
                <a:cs typeface="Montserrat"/>
              </a:rPr>
              <a:t>equal</a:t>
            </a:r>
            <a:r>
              <a:rPr sz="900" spc="-10" dirty="0">
                <a:solidFill>
                  <a:srgbClr val="231F20"/>
                </a:solidFill>
                <a:latin typeface="Montserrat"/>
                <a:cs typeface="Montserrat"/>
              </a:rPr>
              <a:t> </a:t>
            </a:r>
            <a:r>
              <a:rPr sz="900" spc="10" dirty="0">
                <a:solidFill>
                  <a:srgbClr val="231F20"/>
                </a:solidFill>
                <a:latin typeface="Montserrat"/>
                <a:cs typeface="Montserrat"/>
              </a:rPr>
              <a:t>fishing</a:t>
            </a:r>
            <a:r>
              <a:rPr sz="900" spc="-5" dirty="0">
                <a:solidFill>
                  <a:srgbClr val="231F20"/>
                </a:solidFill>
                <a:latin typeface="Montserrat"/>
                <a:cs typeface="Montserrat"/>
              </a:rPr>
              <a:t> </a:t>
            </a:r>
            <a:r>
              <a:rPr sz="900" dirty="0">
                <a:solidFill>
                  <a:srgbClr val="231F20"/>
                </a:solidFill>
                <a:latin typeface="Montserrat"/>
                <a:cs typeface="Montserrat"/>
              </a:rPr>
              <a:t>time.</a:t>
            </a:r>
            <a:endParaRPr sz="900" dirty="0">
              <a:latin typeface="Montserrat"/>
              <a:cs typeface="Montserrat"/>
            </a:endParaRPr>
          </a:p>
        </p:txBody>
      </p:sp>
      <p:sp>
        <p:nvSpPr>
          <p:cNvPr id="25" name="object 25"/>
          <p:cNvSpPr txBox="1"/>
          <p:nvPr/>
        </p:nvSpPr>
        <p:spPr>
          <a:xfrm>
            <a:off x="10825683" y="6540295"/>
            <a:ext cx="1091565" cy="147320"/>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FFFFFF"/>
                </a:solidFill>
                <a:latin typeface="Montserrat"/>
                <a:cs typeface="Montserrat"/>
              </a:rPr>
              <a:t>NOTE:</a:t>
            </a:r>
            <a:r>
              <a:rPr sz="800" spc="-30" dirty="0">
                <a:solidFill>
                  <a:srgbClr val="FFFFFF"/>
                </a:solidFill>
                <a:latin typeface="Montserrat"/>
                <a:cs typeface="Montserrat"/>
              </a:rPr>
              <a:t> </a:t>
            </a:r>
            <a:r>
              <a:rPr sz="800" dirty="0">
                <a:solidFill>
                  <a:srgbClr val="FFFFFF"/>
                </a:solidFill>
                <a:latin typeface="Montserrat"/>
                <a:cs typeface="Montserrat"/>
              </a:rPr>
              <a:t>All</a:t>
            </a:r>
            <a:r>
              <a:rPr sz="800" spc="-25" dirty="0">
                <a:solidFill>
                  <a:srgbClr val="FFFFFF"/>
                </a:solidFill>
                <a:latin typeface="Montserrat"/>
                <a:cs typeface="Montserrat"/>
              </a:rPr>
              <a:t> </a:t>
            </a:r>
            <a:r>
              <a:rPr sz="800" dirty="0">
                <a:solidFill>
                  <a:srgbClr val="FFFFFF"/>
                </a:solidFill>
                <a:latin typeface="Montserrat"/>
                <a:cs typeface="Montserrat"/>
              </a:rPr>
              <a:t>times</a:t>
            </a:r>
            <a:r>
              <a:rPr sz="800" spc="-30" dirty="0">
                <a:solidFill>
                  <a:srgbClr val="FFFFFF"/>
                </a:solidFill>
                <a:latin typeface="Montserrat"/>
                <a:cs typeface="Montserrat"/>
              </a:rPr>
              <a:t> </a:t>
            </a:r>
            <a:r>
              <a:rPr sz="800" dirty="0">
                <a:solidFill>
                  <a:srgbClr val="FFFFFF"/>
                </a:solidFill>
                <a:latin typeface="Montserrat"/>
                <a:cs typeface="Montserrat"/>
              </a:rPr>
              <a:t>local.</a:t>
            </a:r>
            <a:endParaRPr sz="800">
              <a:latin typeface="Montserrat"/>
              <a:cs typeface="Montserrat"/>
            </a:endParaRPr>
          </a:p>
        </p:txBody>
      </p:sp>
      <p:graphicFrame>
        <p:nvGraphicFramePr>
          <p:cNvPr id="29" name="object 29"/>
          <p:cNvGraphicFramePr>
            <a:graphicFrameLocks noGrp="1"/>
          </p:cNvGraphicFramePr>
          <p:nvPr>
            <p:extLst>
              <p:ext uri="{D42A27DB-BD31-4B8C-83A1-F6EECF244321}">
                <p14:modId xmlns:p14="http://schemas.microsoft.com/office/powerpoint/2010/main" val="2925421326"/>
              </p:ext>
            </p:extLst>
          </p:nvPr>
        </p:nvGraphicFramePr>
        <p:xfrm>
          <a:off x="3157613" y="420832"/>
          <a:ext cx="8881662" cy="6016336"/>
        </p:xfrm>
        <a:graphic>
          <a:graphicData uri="http://schemas.openxmlformats.org/drawingml/2006/table">
            <a:tbl>
              <a:tblPr firstRow="1" bandRow="1">
                <a:tableStyleId>{2D5ABB26-0587-4C30-8999-92F81FD0307C}</a:tableStyleId>
              </a:tblPr>
              <a:tblGrid>
                <a:gridCol w="2917375">
                  <a:extLst>
                    <a:ext uri="{9D8B030D-6E8A-4147-A177-3AD203B41FA5}">
                      <a16:colId xmlns:a16="http://schemas.microsoft.com/office/drawing/2014/main" val="20000"/>
                    </a:ext>
                  </a:extLst>
                </a:gridCol>
                <a:gridCol w="5964287">
                  <a:extLst>
                    <a:ext uri="{9D8B030D-6E8A-4147-A177-3AD203B41FA5}">
                      <a16:colId xmlns:a16="http://schemas.microsoft.com/office/drawing/2014/main" val="20001"/>
                    </a:ext>
                  </a:extLst>
                </a:gridCol>
              </a:tblGrid>
              <a:tr h="632842">
                <a:tc>
                  <a:txBody>
                    <a:bodyPr/>
                    <a:lstStyle/>
                    <a:p>
                      <a:r>
                        <a:rPr lang="en-US" sz="1400" b="1" i="1" dirty="0">
                          <a:latin typeface="Calibri" panose="020F0502020204030204" pitchFamily="34" charset="0"/>
                          <a:ea typeface="Calibri" panose="020F0502020204030204" pitchFamily="34" charset="0"/>
                          <a:cs typeface="Calibri" panose="020F0502020204030204" pitchFamily="34" charset="0"/>
                        </a:rPr>
                        <a:t>TOURNAMENT OFF-LIMITS</a:t>
                      </a:r>
                    </a:p>
                  </a:txBody>
                  <a:tcPr>
                    <a:solidFill>
                      <a:srgbClr val="F2EBE6"/>
                    </a:solidFill>
                  </a:tcPr>
                </a:tc>
                <a:tc>
                  <a:txBody>
                    <a:bodyPr/>
                    <a:lstStyle/>
                    <a:p>
                      <a:r>
                        <a:rPr lang="en-US" sz="1300" dirty="0">
                          <a:latin typeface="Calibri" panose="020F0502020204030204" pitchFamily="34" charset="0"/>
                          <a:ea typeface="Calibri" panose="020F0502020204030204" pitchFamily="34" charset="0"/>
                          <a:cs typeface="Calibri" panose="020F0502020204030204" pitchFamily="34" charset="0"/>
                        </a:rPr>
                        <a:t>Off-limits will be on  April 30th and May 1, 2025</a:t>
                      </a:r>
                    </a:p>
                    <a:p>
                      <a:r>
                        <a:rPr lang="en-US" sz="1300" b="1" dirty="0">
                          <a:latin typeface="Calibri Light" panose="020F0302020204030204" pitchFamily="34" charset="0"/>
                          <a:ea typeface="Calibri Light" panose="020F0302020204030204" pitchFamily="34" charset="0"/>
                          <a:cs typeface="Calibri Light" panose="020F0302020204030204" pitchFamily="34" charset="0"/>
                        </a:rPr>
                        <a:t>During this time you are not allowed on tournament waters. </a:t>
                      </a:r>
                      <a:endParaRPr lang="en-US" sz="1300" b="1" dirty="0">
                        <a:latin typeface="Calibri" panose="020F0502020204030204" pitchFamily="34" charset="0"/>
                        <a:ea typeface="Calibri" panose="020F0502020204030204" pitchFamily="34" charset="0"/>
                        <a:cs typeface="Calibri" panose="020F0502020204030204" pitchFamily="34" charset="0"/>
                      </a:endParaRPr>
                    </a:p>
                  </a:txBody>
                  <a:tcPr>
                    <a:solidFill>
                      <a:srgbClr val="F2EBE6"/>
                    </a:solidFill>
                  </a:tcPr>
                </a:tc>
                <a:extLst>
                  <a:ext uri="{0D108BD9-81ED-4DB2-BD59-A6C34878D82A}">
                    <a16:rowId xmlns:a16="http://schemas.microsoft.com/office/drawing/2014/main" val="10000"/>
                  </a:ext>
                </a:extLst>
              </a:tr>
              <a:tr h="637792">
                <a:tc>
                  <a:txBody>
                    <a:bodyPr/>
                    <a:lstStyle/>
                    <a:p>
                      <a:r>
                        <a:rPr lang="en-US" sz="1400" b="1" i="1" dirty="0">
                          <a:latin typeface="Calibri" panose="020F0502020204030204" pitchFamily="34" charset="0"/>
                          <a:ea typeface="Calibri" panose="020F0502020204030204" pitchFamily="34" charset="0"/>
                          <a:cs typeface="Calibri" panose="020F0502020204030204" pitchFamily="34" charset="0"/>
                        </a:rPr>
                        <a:t>OFFICIAL PRACTICE DAYS</a:t>
                      </a:r>
                    </a:p>
                  </a:txBody>
                  <a:tcPr/>
                </a:tc>
                <a:tc>
                  <a:txBody>
                    <a:bodyPr/>
                    <a:lstStyle/>
                    <a:p>
                      <a:r>
                        <a:rPr lang="en-US" sz="1300" dirty="0">
                          <a:latin typeface="Calibri" panose="020F0502020204030204" pitchFamily="34" charset="0"/>
                          <a:ea typeface="Calibri" panose="020F0502020204030204" pitchFamily="34" charset="0"/>
                          <a:cs typeface="Calibri" panose="020F0502020204030204" pitchFamily="34" charset="0"/>
                        </a:rPr>
                        <a:t>May </a:t>
                      </a:r>
                      <a:r>
                        <a:rPr lang="en-US" sz="1300">
                          <a:latin typeface="Calibri" panose="020F0502020204030204" pitchFamily="34" charset="0"/>
                          <a:ea typeface="Calibri" panose="020F0502020204030204" pitchFamily="34" charset="0"/>
                          <a:cs typeface="Calibri" panose="020F0502020204030204" pitchFamily="34" charset="0"/>
                        </a:rPr>
                        <a:t>2</a:t>
                      </a:r>
                      <a:r>
                        <a:rPr lang="en-US" sz="1300" baseline="30000">
                          <a:latin typeface="Calibri" panose="020F0502020204030204" pitchFamily="34" charset="0"/>
                          <a:ea typeface="Calibri" panose="020F0502020204030204" pitchFamily="34" charset="0"/>
                          <a:cs typeface="Calibri" panose="020F0502020204030204" pitchFamily="34" charset="0"/>
                        </a:rPr>
                        <a:t>nd</a:t>
                      </a:r>
                      <a:r>
                        <a:rPr lang="en-US" sz="1300">
                          <a:latin typeface="Calibri" panose="020F0502020204030204" pitchFamily="34" charset="0"/>
                          <a:ea typeface="Calibri" panose="020F0502020204030204" pitchFamily="34" charset="0"/>
                          <a:cs typeface="Calibri" panose="020F0502020204030204" pitchFamily="34" charset="0"/>
                        </a:rPr>
                        <a:t>  and   </a:t>
                      </a:r>
                      <a:r>
                        <a:rPr lang="en-US" sz="1300" dirty="0">
                          <a:latin typeface="Calibri" panose="020F0502020204030204" pitchFamily="34" charset="0"/>
                          <a:ea typeface="Calibri" panose="020F0502020204030204" pitchFamily="34" charset="0"/>
                          <a:cs typeface="Calibri" panose="020F0502020204030204" pitchFamily="34" charset="0"/>
                        </a:rPr>
                        <a:t>May 3rd  </a:t>
                      </a:r>
                    </a:p>
                    <a:p>
                      <a:r>
                        <a:rPr lang="en-US" sz="1300" dirty="0">
                          <a:latin typeface="Calibri" panose="020F0502020204030204" pitchFamily="34" charset="0"/>
                          <a:ea typeface="Calibri" panose="020F0502020204030204" pitchFamily="34" charset="0"/>
                          <a:cs typeface="Calibri" panose="020F0502020204030204" pitchFamily="34" charset="0"/>
                        </a:rPr>
                        <a:t>All competitors must be off tournament waters at 3:00 pm local time on Saturday, May 3, 2025. </a:t>
                      </a:r>
                    </a:p>
                  </a:txBody>
                  <a:tcPr/>
                </a:tc>
                <a:extLst>
                  <a:ext uri="{0D108BD9-81ED-4DB2-BD59-A6C34878D82A}">
                    <a16:rowId xmlns:a16="http://schemas.microsoft.com/office/drawing/2014/main" val="10001"/>
                  </a:ext>
                </a:extLst>
              </a:tr>
              <a:tr h="1190545">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1400" b="1" i="1" dirty="0">
                          <a:latin typeface="Calibri" panose="020F0502020204030204" pitchFamily="34" charset="0"/>
                          <a:ea typeface="Calibri" panose="020F0502020204030204" pitchFamily="34" charset="0"/>
                          <a:cs typeface="Calibri" panose="020F0502020204030204" pitchFamily="34" charset="0"/>
                        </a:rPr>
                        <a:t>OFFICIAL REGISTRATION / ON SITE CHECK-IN</a:t>
                      </a:r>
                    </a:p>
                  </a:txBody>
                  <a:tcPr>
                    <a:solidFill>
                      <a:srgbClr val="F2EBE6"/>
                    </a:solidFill>
                  </a:tcPr>
                </a:tc>
                <a:tc>
                  <a:txBody>
                    <a:bodyPr/>
                    <a:lstStyle/>
                    <a:p>
                      <a:r>
                        <a:rPr lang="en-US" sz="1300" baseline="0" dirty="0">
                          <a:latin typeface="Calibri" panose="020F0502020204030204" pitchFamily="34" charset="0"/>
                          <a:ea typeface="Calibri" panose="020F0502020204030204" pitchFamily="34" charset="0"/>
                          <a:cs typeface="Calibri" panose="020F0502020204030204" pitchFamily="34" charset="0"/>
                        </a:rPr>
                        <a:t>May 3, 2025 </a:t>
                      </a:r>
                    </a:p>
                    <a:p>
                      <a:r>
                        <a:rPr lang="en-US" sz="1300" dirty="0">
                          <a:latin typeface="Calibri" panose="020F0502020204030204" pitchFamily="34" charset="0"/>
                          <a:ea typeface="Calibri" panose="020F0502020204030204" pitchFamily="34" charset="0"/>
                          <a:cs typeface="Calibri" panose="020F0502020204030204" pitchFamily="34" charset="0"/>
                        </a:rPr>
                        <a:t>3:00 pm to 5:00 pm via time slots by School or club  Name </a:t>
                      </a:r>
                      <a:r>
                        <a:rPr lang="en-US" sz="1300" dirty="0">
                          <a:solidFill>
                            <a:schemeClr val="tx1"/>
                          </a:solidFill>
                          <a:latin typeface="Calibri" panose="020F0502020204030204" pitchFamily="34" charset="0"/>
                          <a:ea typeface="Calibri" panose="020F0502020204030204" pitchFamily="34" charset="0"/>
                          <a:cs typeface="Calibri" panose="020F0502020204030204" pitchFamily="34" charset="0"/>
                        </a:rPr>
                        <a:t>A-F</a:t>
                      </a:r>
                      <a:r>
                        <a:rPr lang="en-US" sz="1300" dirty="0">
                          <a:latin typeface="Calibri" panose="020F0502020204030204" pitchFamily="34" charset="0"/>
                          <a:ea typeface="Calibri" panose="020F0502020204030204" pitchFamily="34" charset="0"/>
                          <a:cs typeface="Calibri" panose="020F0502020204030204" pitchFamily="34" charset="0"/>
                        </a:rPr>
                        <a:t> 3:00 G-M 3:45 N-S 4:30 T-Z 5:00.</a:t>
                      </a:r>
                    </a:p>
                    <a:p>
                      <a:endParaRPr lang="en-US" sz="1300" dirty="0">
                        <a:latin typeface="Calibri" panose="020F0502020204030204" pitchFamily="34" charset="0"/>
                        <a:ea typeface="Calibri" panose="020F0502020204030204" pitchFamily="34" charset="0"/>
                        <a:cs typeface="Calibri" panose="020F0502020204030204" pitchFamily="34" charset="0"/>
                      </a:endParaRPr>
                    </a:p>
                    <a:p>
                      <a:r>
                        <a:rPr lang="en-US" sz="1300" dirty="0">
                          <a:latin typeface="Calibri" panose="020F0502020204030204" pitchFamily="34" charset="0"/>
                          <a:ea typeface="Calibri" panose="020F0502020204030204" pitchFamily="34" charset="0"/>
                          <a:cs typeface="Calibri" panose="020F0502020204030204" pitchFamily="34" charset="0"/>
                        </a:rPr>
                        <a:t>Check-In Reminder: All anglers must check in in person with B.A.S.S. staff onsite. This will be the only check-in period. </a:t>
                      </a:r>
                      <a:r>
                        <a:rPr lang="en-US" sz="1300" dirty="0">
                          <a:solidFill>
                            <a:srgbClr val="FF0000"/>
                          </a:solidFill>
                          <a:latin typeface="Calibri" panose="020F0502020204030204" pitchFamily="34" charset="0"/>
                          <a:ea typeface="Calibri" panose="020F0502020204030204" pitchFamily="34" charset="0"/>
                          <a:cs typeface="Calibri" panose="020F0502020204030204" pitchFamily="34" charset="0"/>
                        </a:rPr>
                        <a:t>You</a:t>
                      </a:r>
                      <a:r>
                        <a:rPr lang="en-US" sz="1300" baseline="0" dirty="0">
                          <a:solidFill>
                            <a:srgbClr val="FF0000"/>
                          </a:solidFill>
                          <a:latin typeface="Calibri" panose="020F0502020204030204" pitchFamily="34" charset="0"/>
                          <a:ea typeface="Calibri" panose="020F0502020204030204" pitchFamily="34" charset="0"/>
                          <a:cs typeface="Calibri" panose="020F0502020204030204" pitchFamily="34" charset="0"/>
                        </a:rPr>
                        <a:t> will be fined for being late</a:t>
                      </a:r>
                      <a:r>
                        <a:rPr lang="en-US" sz="1300" baseline="0" dirty="0">
                          <a:latin typeface="Calibri" panose="020F0502020204030204" pitchFamily="34" charset="0"/>
                          <a:ea typeface="Calibri" panose="020F0502020204030204" pitchFamily="34" charset="0"/>
                          <a:cs typeface="Calibri" panose="020F0502020204030204" pitchFamily="34" charset="0"/>
                        </a:rPr>
                        <a:t>. </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solidFill>
                      <a:srgbClr val="F2EBE6"/>
                    </a:solidFill>
                  </a:tcPr>
                </a:tc>
                <a:extLst>
                  <a:ext uri="{0D108BD9-81ED-4DB2-BD59-A6C34878D82A}">
                    <a16:rowId xmlns:a16="http://schemas.microsoft.com/office/drawing/2014/main" val="10002"/>
                  </a:ext>
                </a:extLst>
              </a:tr>
              <a:tr h="864562">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1400" b="1" i="1" dirty="0">
                          <a:latin typeface="Calibri" panose="020F0502020204030204" pitchFamily="34" charset="0"/>
                          <a:ea typeface="Calibri" panose="020F0502020204030204" pitchFamily="34" charset="0"/>
                          <a:cs typeface="Calibri" panose="020F0502020204030204" pitchFamily="34" charset="0"/>
                        </a:rPr>
                        <a:t>REGISTRATION  LOCATION</a:t>
                      </a:r>
                    </a:p>
                  </a:txBody>
                  <a:tcPr/>
                </a:tc>
                <a:tc>
                  <a:txBody>
                    <a:bodyPr/>
                    <a:lstStyle/>
                    <a:p>
                      <a:pPr marL="0" marR="0">
                        <a:buNone/>
                      </a:pPr>
                      <a:r>
                        <a:rPr lang="en-US" sz="1400" dirty="0">
                          <a:solidFill>
                            <a:srgbClr val="000000"/>
                          </a:solidFill>
                          <a:effectLst/>
                          <a:latin typeface="inherit"/>
                          <a:ea typeface="Times New Roman" panose="02020603050405020304" pitchFamily="18" charset="0"/>
                        </a:rPr>
                        <a:t>Boydton Volunteer Fire Department</a:t>
                      </a:r>
                      <a:endParaRPr lang="en-US" sz="1400" dirty="0">
                        <a:effectLst/>
                        <a:latin typeface="Times New Roman" panose="02020603050405020304" pitchFamily="18" charset="0"/>
                        <a:ea typeface="Times New Roman" panose="02020603050405020304" pitchFamily="18" charset="0"/>
                      </a:endParaRPr>
                    </a:p>
                    <a:p>
                      <a:pPr marL="0" marR="0">
                        <a:buNone/>
                      </a:pPr>
                      <a:r>
                        <a:rPr lang="en-US" sz="1400" dirty="0">
                          <a:solidFill>
                            <a:srgbClr val="000000"/>
                          </a:solidFill>
                          <a:effectLst/>
                          <a:latin typeface="inherit"/>
                          <a:ea typeface="Times New Roman" panose="02020603050405020304" pitchFamily="18" charset="0"/>
                        </a:rPr>
                        <a:t>928 Madison Street</a:t>
                      </a:r>
                      <a:endParaRPr lang="en-US" sz="1400" dirty="0">
                        <a:effectLst/>
                        <a:latin typeface="Times New Roman" panose="02020603050405020304" pitchFamily="18" charset="0"/>
                        <a:ea typeface="Times New Roman" panose="02020603050405020304" pitchFamily="18" charset="0"/>
                      </a:endParaRPr>
                    </a:p>
                    <a:p>
                      <a:pPr marL="0" marR="0"/>
                      <a:r>
                        <a:rPr lang="en-US" sz="1400" dirty="0">
                          <a:solidFill>
                            <a:srgbClr val="000000"/>
                          </a:solidFill>
                          <a:effectLst/>
                          <a:latin typeface="inherit"/>
                          <a:ea typeface="Times New Roman" panose="02020603050405020304" pitchFamily="18" charset="0"/>
                        </a:rPr>
                        <a:t>Boydton, VA 23917</a:t>
                      </a:r>
                      <a:endParaRPr lang="en-US" sz="1400" dirty="0">
                        <a:effectLst/>
                        <a:latin typeface="Times New Roman" panose="02020603050405020304" pitchFamily="18" charset="0"/>
                        <a:ea typeface="Times New Roman" panose="02020603050405020304" pitchFamily="18" charset="0"/>
                      </a:endParaRPr>
                    </a:p>
                    <a:p>
                      <a:endParaRPr lang="en-US" sz="13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3"/>
                  </a:ext>
                </a:extLst>
              </a:tr>
              <a:tr h="613246">
                <a:tc>
                  <a:txBody>
                    <a:bodyPr/>
                    <a:lstStyle/>
                    <a:p>
                      <a:r>
                        <a:rPr lang="en-US" sz="1400" b="1" i="1" dirty="0">
                          <a:latin typeface="Calibri" panose="020F0502020204030204" pitchFamily="34" charset="0"/>
                          <a:ea typeface="Calibri" panose="020F0502020204030204" pitchFamily="34" charset="0"/>
                          <a:cs typeface="Calibri" panose="020F0502020204030204" pitchFamily="34" charset="0"/>
                        </a:rPr>
                        <a:t>TOURNAMENT BRIEFING</a:t>
                      </a:r>
                    </a:p>
                  </a:txBody>
                  <a:tcPr>
                    <a:solidFill>
                      <a:srgbClr val="F2EBE6"/>
                    </a:solidFill>
                  </a:tcPr>
                </a:tc>
                <a:tc>
                  <a:txBody>
                    <a:bodyPr/>
                    <a:lstStyle/>
                    <a:p>
                      <a:r>
                        <a:rPr lang="en-US" sz="1300" dirty="0">
                          <a:latin typeface="Calibri" panose="020F0502020204030204" pitchFamily="34" charset="0"/>
                          <a:ea typeface="Calibri" panose="020F0502020204030204" pitchFamily="34" charset="0"/>
                          <a:cs typeface="Calibri" panose="020F0502020204030204" pitchFamily="34" charset="0"/>
                        </a:rPr>
                        <a:t>Virtual – All contestants must</a:t>
                      </a:r>
                      <a:r>
                        <a:rPr lang="en-US" sz="1300" baseline="0" dirty="0">
                          <a:latin typeface="Calibri" panose="020F0502020204030204" pitchFamily="34" charset="0"/>
                          <a:ea typeface="Calibri" panose="020F0502020204030204" pitchFamily="34" charset="0"/>
                          <a:cs typeface="Calibri" panose="020F0502020204030204" pitchFamily="34" charset="0"/>
                        </a:rPr>
                        <a:t> view. </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solidFill>
                      <a:srgbClr val="F2EBE6"/>
                    </a:solidFill>
                  </a:tcPr>
                </a:tc>
                <a:extLst>
                  <a:ext uri="{0D108BD9-81ED-4DB2-BD59-A6C34878D82A}">
                    <a16:rowId xmlns:a16="http://schemas.microsoft.com/office/drawing/2014/main" val="10004"/>
                  </a:ext>
                </a:extLst>
              </a:tr>
              <a:tr h="815663">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1400" b="1" i="1" spc="-5" dirty="0">
                          <a:solidFill>
                            <a:srgbClr val="231F20"/>
                          </a:solidFill>
                          <a:latin typeface="Calibri" panose="020F0502020204030204" pitchFamily="34" charset="0"/>
                          <a:ea typeface="Calibri" panose="020F0502020204030204" pitchFamily="34" charset="0"/>
                          <a:cs typeface="Calibri" panose="020F0502020204030204" pitchFamily="34" charset="0"/>
                        </a:rPr>
                        <a:t>TOURNAMENT</a:t>
                      </a:r>
                      <a:r>
                        <a:rPr lang="en-US" sz="1400" b="1" i="1" spc="-20" dirty="0">
                          <a:solidFill>
                            <a:srgbClr val="231F20"/>
                          </a:solidFill>
                          <a:latin typeface="Calibri" panose="020F0502020204030204" pitchFamily="34" charset="0"/>
                          <a:ea typeface="Calibri" panose="020F0502020204030204" pitchFamily="34" charset="0"/>
                          <a:cs typeface="Calibri" panose="020F0502020204030204" pitchFamily="34" charset="0"/>
                        </a:rPr>
                        <a:t> </a:t>
                      </a:r>
                      <a:r>
                        <a:rPr lang="en-US" sz="1400" b="1" i="1" spc="-15" dirty="0">
                          <a:solidFill>
                            <a:srgbClr val="231F20"/>
                          </a:solidFill>
                          <a:latin typeface="Calibri" panose="020F0502020204030204" pitchFamily="34" charset="0"/>
                          <a:ea typeface="Calibri" panose="020F0502020204030204" pitchFamily="34" charset="0"/>
                          <a:cs typeface="Calibri" panose="020F0502020204030204" pitchFamily="34" charset="0"/>
                        </a:rPr>
                        <a:t>WATERS</a:t>
                      </a:r>
                      <a:endParaRPr lang="en-US" sz="1400" b="1" i="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300" spc="-10" dirty="0">
                          <a:solidFill>
                            <a:srgbClr val="231F20"/>
                          </a:solidFill>
                          <a:latin typeface="Calibri" panose="020F0502020204030204" pitchFamily="34" charset="0"/>
                          <a:ea typeface="Calibri" panose="020F0502020204030204" pitchFamily="34" charset="0"/>
                          <a:cs typeface="Calibri" panose="020F0502020204030204" pitchFamily="34" charset="0"/>
                        </a:rPr>
                        <a:t>Tournament waters will be Kerr Lake  and any canals and creeks connecting to Kerr  Lake. Only water open to ALL public fishing will be considered tournament waters. Any waters closed to public fishing will be closed to this tournament’s contestants</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5"/>
                  </a:ext>
                </a:extLst>
              </a:tr>
              <a:tr h="554160">
                <a:tc>
                  <a:txBody>
                    <a:bodyPr/>
                    <a:lstStyle/>
                    <a:p>
                      <a:pPr marL="50800" marR="0" indent="0" defTabSz="914400" eaLnBrk="1" fontAlgn="auto" latinLnBrk="0" hangingPunct="1">
                        <a:lnSpc>
                          <a:spcPct val="100000"/>
                        </a:lnSpc>
                        <a:spcBef>
                          <a:spcPts val="370"/>
                        </a:spcBef>
                        <a:spcAft>
                          <a:spcPts val="0"/>
                        </a:spcAft>
                        <a:buClrTx/>
                        <a:buSzTx/>
                        <a:buFontTx/>
                        <a:buNone/>
                        <a:tabLst/>
                        <a:defRPr/>
                      </a:pPr>
                      <a:r>
                        <a:rPr lang="en-US" sz="1400" b="1" i="1" dirty="0">
                          <a:solidFill>
                            <a:srgbClr val="231F20"/>
                          </a:solidFill>
                          <a:latin typeface="Calibri" panose="020F0502020204030204" pitchFamily="34" charset="0"/>
                          <a:ea typeface="Calibri" panose="020F0502020204030204" pitchFamily="34" charset="0"/>
                          <a:cs typeface="Calibri" panose="020F0502020204030204" pitchFamily="34" charset="0"/>
                        </a:rPr>
                        <a:t>FISHING</a:t>
                      </a:r>
                      <a:r>
                        <a:rPr lang="en-US" sz="1400" b="1" i="1" spc="-50" dirty="0">
                          <a:solidFill>
                            <a:srgbClr val="231F20"/>
                          </a:solidFill>
                          <a:latin typeface="Calibri" panose="020F0502020204030204" pitchFamily="34" charset="0"/>
                          <a:ea typeface="Calibri" panose="020F0502020204030204" pitchFamily="34" charset="0"/>
                          <a:cs typeface="Calibri" panose="020F0502020204030204" pitchFamily="34" charset="0"/>
                        </a:rPr>
                        <a:t> </a:t>
                      </a:r>
                      <a:r>
                        <a:rPr lang="en-US" sz="1400" b="1" i="1" dirty="0">
                          <a:solidFill>
                            <a:srgbClr val="231F20"/>
                          </a:solidFill>
                          <a:latin typeface="Calibri" panose="020F0502020204030204" pitchFamily="34" charset="0"/>
                          <a:ea typeface="Calibri" panose="020F0502020204030204" pitchFamily="34" charset="0"/>
                          <a:cs typeface="Calibri" panose="020F0502020204030204" pitchFamily="34" charset="0"/>
                        </a:rPr>
                        <a:t>LICENSE</a:t>
                      </a:r>
                      <a:endParaRPr lang="en-US" sz="1400" b="1" i="1" dirty="0">
                        <a:latin typeface="Calibri" panose="020F0502020204030204" pitchFamily="34" charset="0"/>
                        <a:ea typeface="Calibri" panose="020F0502020204030204" pitchFamily="34" charset="0"/>
                        <a:cs typeface="Calibri" panose="020F0502020204030204" pitchFamily="34" charset="0"/>
                      </a:endParaRPr>
                    </a:p>
                  </a:txBody>
                  <a:tcPr marL="0" marR="0" marT="46990" marB="0">
                    <a:solidFill>
                      <a:srgbClr val="F2EBE6"/>
                    </a:solidFill>
                  </a:tcPr>
                </a:tc>
                <a:tc>
                  <a:txBody>
                    <a:bodyPr/>
                    <a:lstStyle/>
                    <a:p>
                      <a:pPr marL="92075" marR="99060" lvl="0" indent="0" defTabSz="914400" eaLnBrk="1" fontAlgn="auto" latinLnBrk="0" hangingPunct="1">
                        <a:lnSpc>
                          <a:spcPct val="100000"/>
                        </a:lnSpc>
                        <a:spcBef>
                          <a:spcPts val="365"/>
                        </a:spcBef>
                        <a:spcAft>
                          <a:spcPts val="0"/>
                        </a:spcAft>
                        <a:buClrTx/>
                        <a:buSzTx/>
                        <a:buFontTx/>
                        <a:buNone/>
                        <a:tabLst/>
                        <a:defRPr/>
                      </a:pPr>
                      <a:r>
                        <a:rPr kumimoji="0" lang="en-US" sz="1300" b="1" i="0" u="none" strike="noStrike" kern="0" cap="none" spc="-10" normalizeH="0" baseline="0" noProof="0" dirty="0">
                          <a:ln>
                            <a:noFill/>
                          </a:ln>
                          <a:solidFill>
                            <a:srgbClr val="231F20"/>
                          </a:solidFill>
                          <a:effectLst/>
                          <a:uLnTx/>
                          <a:uFillTx/>
                          <a:latin typeface="Calibri" panose="020F0502020204030204" pitchFamily="34" charset="0"/>
                          <a:ea typeface="Calibri" panose="020F0502020204030204" pitchFamily="34" charset="0"/>
                          <a:cs typeface="Calibri" panose="020F0502020204030204" pitchFamily="34" charset="0"/>
                        </a:rPr>
                        <a:t>Virginia License is Required :  </a:t>
                      </a:r>
                      <a:r>
                        <a:rPr kumimoji="0" lang="en-US" sz="1300" b="1" i="0" u="none" strike="noStrike" kern="0" cap="none" spc="-10" normalizeH="0" baseline="0" noProof="0" dirty="0">
                          <a:ln>
                            <a:noFill/>
                          </a:ln>
                          <a:solidFill>
                            <a:srgbClr val="231F20"/>
                          </a:solidFill>
                          <a:effectLst/>
                          <a:uLnTx/>
                          <a:uFillTx/>
                          <a:latin typeface="Calibri" panose="020F0502020204030204" pitchFamily="34" charset="0"/>
                          <a:ea typeface="Calibri" panose="020F0502020204030204" pitchFamily="34" charset="0"/>
                          <a:cs typeface="Calibri" panose="020F0502020204030204" pitchFamily="34" charset="0"/>
                          <a:hlinkClick r:id="rId3"/>
                        </a:rPr>
                        <a:t>https://dwr.virginia.gov/fishing/</a:t>
                      </a:r>
                      <a:endParaRPr kumimoji="0" lang="en-US" sz="1300" b="1" i="0" u="none" strike="noStrike" kern="0" cap="none" spc="-10" normalizeH="0" baseline="0" noProof="0" dirty="0">
                        <a:ln>
                          <a:noFill/>
                        </a:ln>
                        <a:solidFill>
                          <a:srgbClr val="231F2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92075" marR="99060" lvl="0" indent="0" defTabSz="914400" eaLnBrk="1" fontAlgn="auto" latinLnBrk="0" hangingPunct="1">
                        <a:lnSpc>
                          <a:spcPct val="100000"/>
                        </a:lnSpc>
                        <a:spcBef>
                          <a:spcPts val="365"/>
                        </a:spcBef>
                        <a:spcAft>
                          <a:spcPts val="0"/>
                        </a:spcAft>
                        <a:buClrTx/>
                        <a:buSzTx/>
                        <a:buFontTx/>
                        <a:buNone/>
                        <a:tabLst/>
                        <a:defRPr/>
                      </a:pPr>
                      <a:r>
                        <a:rPr kumimoji="0" lang="en-US" sz="1300" b="1" i="0" u="none" strike="noStrike" kern="0" cap="none" spc="-10" normalizeH="0" baseline="0" noProof="0" dirty="0">
                          <a:ln>
                            <a:noFill/>
                          </a:ln>
                          <a:solidFill>
                            <a:srgbClr val="231F20"/>
                          </a:solidFill>
                          <a:effectLst/>
                          <a:uLnTx/>
                          <a:uFillTx/>
                          <a:latin typeface="Calibri" panose="020F0502020204030204" pitchFamily="34" charset="0"/>
                          <a:ea typeface="Calibri" panose="020F0502020204030204" pitchFamily="34" charset="0"/>
                          <a:cs typeface="Calibri" panose="020F0502020204030204" pitchFamily="34" charset="0"/>
                        </a:rPr>
                        <a:t>North Carolina Fishing License is reciprocal  </a:t>
                      </a:r>
                      <a:endParaRPr lang="en-US" sz="1300" b="1" spc="-10" dirty="0">
                        <a:solidFill>
                          <a:srgbClr val="231F20"/>
                        </a:solidFill>
                        <a:latin typeface="Calibri" panose="020F0502020204030204" pitchFamily="34" charset="0"/>
                        <a:ea typeface="Calibri" panose="020F0502020204030204" pitchFamily="34" charset="0"/>
                        <a:cs typeface="Calibri" panose="020F0502020204030204" pitchFamily="34" charset="0"/>
                      </a:endParaRPr>
                    </a:p>
                  </a:txBody>
                  <a:tcPr marL="0" marR="0" marT="46355" marB="0">
                    <a:solidFill>
                      <a:srgbClr val="F2EBE6"/>
                    </a:solidFill>
                  </a:tcPr>
                </a:tc>
                <a:extLst>
                  <a:ext uri="{0D108BD9-81ED-4DB2-BD59-A6C34878D82A}">
                    <a16:rowId xmlns:a16="http://schemas.microsoft.com/office/drawing/2014/main" val="10006"/>
                  </a:ext>
                </a:extLst>
              </a:tr>
              <a:tr h="242125">
                <a:tc>
                  <a:txBody>
                    <a:bodyPr/>
                    <a:lstStyle/>
                    <a:p>
                      <a:pPr marL="50800" marR="0" indent="0" defTabSz="914400" eaLnBrk="1" fontAlgn="auto" latinLnBrk="0" hangingPunct="1">
                        <a:lnSpc>
                          <a:spcPct val="100000"/>
                        </a:lnSpc>
                        <a:spcBef>
                          <a:spcPts val="370"/>
                        </a:spcBef>
                        <a:spcAft>
                          <a:spcPts val="0"/>
                        </a:spcAft>
                        <a:buClrTx/>
                        <a:buSzTx/>
                        <a:buFontTx/>
                        <a:buNone/>
                        <a:tabLst/>
                        <a:defRPr/>
                      </a:pPr>
                      <a:r>
                        <a:rPr lang="en-US" sz="1400" b="1" i="1" dirty="0">
                          <a:solidFill>
                            <a:srgbClr val="231F20"/>
                          </a:solidFill>
                          <a:latin typeface="Calibri" panose="020F0502020204030204" pitchFamily="34" charset="0"/>
                          <a:ea typeface="Calibri" panose="020F0502020204030204" pitchFamily="34" charset="0"/>
                          <a:cs typeface="Calibri" panose="020F0502020204030204" pitchFamily="34" charset="0"/>
                        </a:rPr>
                        <a:t>FISH</a:t>
                      </a:r>
                      <a:r>
                        <a:rPr lang="en-US" sz="1400" b="1" i="1" spc="-35" dirty="0">
                          <a:solidFill>
                            <a:srgbClr val="231F20"/>
                          </a:solidFill>
                          <a:latin typeface="Calibri" panose="020F0502020204030204" pitchFamily="34" charset="0"/>
                          <a:ea typeface="Calibri" panose="020F0502020204030204" pitchFamily="34" charset="0"/>
                          <a:cs typeface="Calibri" panose="020F0502020204030204" pitchFamily="34" charset="0"/>
                        </a:rPr>
                        <a:t> </a:t>
                      </a:r>
                      <a:r>
                        <a:rPr lang="en-US" sz="1400" b="1" i="1" spc="-5" dirty="0">
                          <a:solidFill>
                            <a:srgbClr val="231F20"/>
                          </a:solidFill>
                          <a:latin typeface="Calibri" panose="020F0502020204030204" pitchFamily="34" charset="0"/>
                          <a:ea typeface="Calibri" panose="020F0502020204030204" pitchFamily="34" charset="0"/>
                          <a:cs typeface="Calibri" panose="020F0502020204030204" pitchFamily="34" charset="0"/>
                        </a:rPr>
                        <a:t>LIMITS</a:t>
                      </a:r>
                      <a:endParaRPr lang="en-US" sz="1400" b="1" i="1" dirty="0">
                        <a:latin typeface="Calibri" panose="020F0502020204030204" pitchFamily="34" charset="0"/>
                        <a:ea typeface="Calibri" panose="020F0502020204030204" pitchFamily="34" charset="0"/>
                        <a:cs typeface="Calibri" panose="020F0502020204030204" pitchFamily="34" charset="0"/>
                      </a:endParaRPr>
                    </a:p>
                  </a:txBody>
                  <a:tcPr marL="0" marR="0" marT="46990" marB="0"/>
                </a:tc>
                <a:tc>
                  <a:txBody>
                    <a:bodyPr/>
                    <a:lstStyle/>
                    <a:p>
                      <a:pPr marL="92075" marR="0" indent="0" defTabSz="914400" eaLnBrk="1" fontAlgn="auto" latinLnBrk="0" hangingPunct="1">
                        <a:lnSpc>
                          <a:spcPct val="100000"/>
                        </a:lnSpc>
                        <a:spcBef>
                          <a:spcPts val="365"/>
                        </a:spcBef>
                        <a:spcAft>
                          <a:spcPts val="0"/>
                        </a:spcAft>
                        <a:buClrTx/>
                        <a:buSzTx/>
                        <a:buFontTx/>
                        <a:buNone/>
                        <a:tabLst/>
                        <a:defRPr/>
                      </a:pPr>
                      <a:r>
                        <a:rPr lang="en-US" sz="1300" dirty="0">
                          <a:solidFill>
                            <a:srgbClr val="231F20"/>
                          </a:solidFill>
                          <a:latin typeface="+mn-lt"/>
                          <a:ea typeface="Calibri" panose="020F0502020204030204" pitchFamily="34" charset="0"/>
                          <a:cs typeface="Calibri" panose="020F0502020204030204" pitchFamily="34" charset="0"/>
                        </a:rPr>
                        <a:t>5</a:t>
                      </a:r>
                      <a:r>
                        <a:rPr lang="en-US" sz="1300" spc="-5" dirty="0">
                          <a:solidFill>
                            <a:srgbClr val="231F20"/>
                          </a:solidFill>
                          <a:latin typeface="+mn-lt"/>
                          <a:ea typeface="Calibri" panose="020F0502020204030204" pitchFamily="34" charset="0"/>
                          <a:cs typeface="Calibri" panose="020F0502020204030204" pitchFamily="34" charset="0"/>
                        </a:rPr>
                        <a:t> </a:t>
                      </a:r>
                      <a:r>
                        <a:rPr lang="en-US" sz="1300" spc="20" dirty="0">
                          <a:solidFill>
                            <a:srgbClr val="231F20"/>
                          </a:solidFill>
                          <a:latin typeface="+mn-lt"/>
                          <a:ea typeface="Calibri" panose="020F0502020204030204" pitchFamily="34" charset="0"/>
                          <a:cs typeface="Calibri" panose="020F0502020204030204" pitchFamily="34" charset="0"/>
                        </a:rPr>
                        <a:t>fish     14” </a:t>
                      </a:r>
                      <a:r>
                        <a:rPr lang="en-US" sz="1300" spc="250" dirty="0">
                          <a:solidFill>
                            <a:srgbClr val="231F20"/>
                          </a:solidFill>
                          <a:latin typeface="+mn-lt"/>
                          <a:ea typeface="Calibri" panose="020F0502020204030204" pitchFamily="34" charset="0"/>
                          <a:cs typeface="Calibri" panose="020F0502020204030204" pitchFamily="34" charset="0"/>
                        </a:rPr>
                        <a:t>Min – Largemouth, Smallmouth, Spotted Bass</a:t>
                      </a:r>
                      <a:endParaRPr lang="en-US" sz="1300" dirty="0">
                        <a:latin typeface="+mn-lt"/>
                        <a:ea typeface="Calibri" panose="020F0502020204030204" pitchFamily="34" charset="0"/>
                        <a:cs typeface="Calibri" panose="020F0502020204030204" pitchFamily="34" charset="0"/>
                      </a:endParaRPr>
                    </a:p>
                  </a:txBody>
                  <a:tcPr marL="0" marR="0" marT="46355" marB="0"/>
                </a:tc>
                <a:extLst>
                  <a:ext uri="{0D108BD9-81ED-4DB2-BD59-A6C34878D82A}">
                    <a16:rowId xmlns:a16="http://schemas.microsoft.com/office/drawing/2014/main" val="10007"/>
                  </a:ext>
                </a:extLst>
              </a:tr>
              <a:tr h="227361">
                <a:tc>
                  <a:txBody>
                    <a:bodyPr/>
                    <a:lstStyle/>
                    <a:p>
                      <a:pPr marL="50800">
                        <a:lnSpc>
                          <a:spcPct val="100000"/>
                        </a:lnSpc>
                        <a:spcBef>
                          <a:spcPts val="370"/>
                        </a:spcBef>
                      </a:pPr>
                      <a:endParaRPr sz="1200" dirty="0">
                        <a:latin typeface="Montserrat"/>
                        <a:cs typeface="Montserrat"/>
                      </a:endParaRPr>
                    </a:p>
                  </a:txBody>
                  <a:tcPr marL="0" marR="0" marT="46990" marB="0">
                    <a:solidFill>
                      <a:srgbClr val="F2EBE6"/>
                    </a:solidFill>
                  </a:tcPr>
                </a:tc>
                <a:tc>
                  <a:txBody>
                    <a:bodyPr/>
                    <a:lstStyle/>
                    <a:p>
                      <a:pPr marL="92075">
                        <a:lnSpc>
                          <a:spcPct val="100000"/>
                        </a:lnSpc>
                        <a:spcBef>
                          <a:spcPts val="365"/>
                        </a:spcBef>
                      </a:pPr>
                      <a:endParaRPr sz="1300" dirty="0">
                        <a:latin typeface="+mj-lt"/>
                        <a:cs typeface="Montserrat"/>
                      </a:endParaRPr>
                    </a:p>
                  </a:txBody>
                  <a:tcPr marL="0" marR="0" marT="46355" marB="0">
                    <a:solidFill>
                      <a:srgbClr val="F2EBE6"/>
                    </a:solidFill>
                  </a:tcPr>
                </a:tc>
                <a:extLst>
                  <a:ext uri="{0D108BD9-81ED-4DB2-BD59-A6C34878D82A}">
                    <a16:rowId xmlns:a16="http://schemas.microsoft.com/office/drawing/2014/main" val="10008"/>
                  </a:ext>
                </a:extLst>
              </a:tr>
            </a:tbl>
          </a:graphicData>
        </a:graphic>
      </p:graphicFrame>
      <p:sp>
        <p:nvSpPr>
          <p:cNvPr id="38" name="TextBox 37">
            <a:extLst>
              <a:ext uri="{FF2B5EF4-FFF2-40B4-BE49-F238E27FC236}">
                <a16:creationId xmlns:a16="http://schemas.microsoft.com/office/drawing/2014/main" id="{9C2F7ABD-5819-BB49-8549-85ADB7C1B435}"/>
              </a:ext>
            </a:extLst>
          </p:cNvPr>
          <p:cNvSpPr txBox="1"/>
          <p:nvPr/>
        </p:nvSpPr>
        <p:spPr>
          <a:xfrm>
            <a:off x="370371" y="5264995"/>
            <a:ext cx="2549118" cy="261610"/>
          </a:xfrm>
          <a:prstGeom prst="rect">
            <a:avLst/>
          </a:prstGeom>
          <a:noFill/>
        </p:spPr>
        <p:txBody>
          <a:bodyPr wrap="square" rtlCol="0">
            <a:spAutoFit/>
          </a:bodyPr>
          <a:lstStyle/>
          <a:p>
            <a:pPr algn="ctr"/>
            <a:r>
              <a:rPr lang="en-US" sz="1100" b="1" spc="-5" dirty="0">
                <a:solidFill>
                  <a:srgbClr val="231F20"/>
                </a:solidFill>
                <a:latin typeface="Montserrat"/>
                <a:cs typeface="Montserrat"/>
              </a:rPr>
              <a:t>HOSTED</a:t>
            </a:r>
            <a:r>
              <a:rPr lang="en-US" sz="1100" b="1" spc="-80" dirty="0">
                <a:solidFill>
                  <a:srgbClr val="231F20"/>
                </a:solidFill>
                <a:latin typeface="Montserrat"/>
                <a:cs typeface="Montserrat"/>
              </a:rPr>
              <a:t> </a:t>
            </a:r>
            <a:r>
              <a:rPr lang="en-US" sz="1100" b="1" spc="-25" dirty="0">
                <a:solidFill>
                  <a:srgbClr val="231F20"/>
                </a:solidFill>
                <a:latin typeface="Montserrat"/>
                <a:cs typeface="Montserrat"/>
              </a:rPr>
              <a:t>BY:</a:t>
            </a:r>
            <a:endParaRPr lang="en-US" sz="1100" dirty="0">
              <a:latin typeface="Montserrat"/>
              <a:cs typeface="Montserrat"/>
            </a:endParaRPr>
          </a:p>
        </p:txBody>
      </p:sp>
      <p:pic>
        <p:nvPicPr>
          <p:cNvPr id="6" name="Picture 5" descr="A red and black sign with white text&#10;&#10;Description automatically generated">
            <a:extLst>
              <a:ext uri="{FF2B5EF4-FFF2-40B4-BE49-F238E27FC236}">
                <a16:creationId xmlns:a16="http://schemas.microsoft.com/office/drawing/2014/main" id="{C947AD5F-78A8-E02C-4D30-6A07E6555C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19" y="113458"/>
            <a:ext cx="2621581" cy="1865828"/>
          </a:xfrm>
          <a:prstGeom prst="rect">
            <a:avLst/>
          </a:prstGeom>
        </p:spPr>
      </p:pic>
      <p:pic>
        <p:nvPicPr>
          <p:cNvPr id="1030" name="Picture 6" descr="Home page">
            <a:extLst>
              <a:ext uri="{FF2B5EF4-FFF2-40B4-BE49-F238E27FC236}">
                <a16:creationId xmlns:a16="http://schemas.microsoft.com/office/drawing/2014/main" id="{93CCAB96-F022-CFC2-6109-0B2BCF4DDC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722" y="5448991"/>
            <a:ext cx="2849078" cy="9709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376</TotalTime>
  <Words>300</Words>
  <Application>Microsoft Office PowerPoint</Application>
  <PresentationFormat>Widescreen</PresentationFormat>
  <Paragraphs>41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Calibri Light</vt:lpstr>
      <vt:lpstr>inherit</vt:lpstr>
      <vt:lpstr>Montserrat</vt:lpstr>
      <vt:lpstr>Times New Roman</vt:lpstr>
      <vt:lpstr>Office Theme</vt:lpstr>
      <vt:lpstr>TOURNAMENT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TOURNAMENT INFORMATION</dc:title>
  <dc:creator>Glenn Cale</dc:creator>
  <cp:lastModifiedBy>Glenn Cale</cp:lastModifiedBy>
  <cp:revision>36</cp:revision>
  <dcterms:created xsi:type="dcterms:W3CDTF">2023-01-11T19:25:03Z</dcterms:created>
  <dcterms:modified xsi:type="dcterms:W3CDTF">2025-04-16T16:28:03Z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2023-01-11T00:00:00Z</vt:filetime>
  </property>
  <property fmtid="{D5CDD505-2E9C-101B-9397-08002B2CF9AE}" pid="3" name="Creator">
    <vt:lpwstr>Adobe InDesign 15.1 (Macintosh)</vt:lpwstr>
  </property>
  <property fmtid="{D5CDD505-2E9C-101B-9397-08002B2CF9AE}" pid="4" name="LastSaved">
    <vt:filetime>2023-01-11T00:00:00Z</vt:filetime>
  </property>
</Properties>
</file>