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74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Date Placeholder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/>
          </a:p>
          <a:p>
            <a:r>
              <a:rPr lang="en-US"/>
              <a:t>*</a:t>
            </a:r>
          </a:p>
        </p:txBody>
      </p:sp>
      <p:sp>
        <p:nvSpPr>
          <p:cNvPr id="4" name="Slide Image Placeholder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Notes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/>
          </a:p>
          <a:p>
            <a:r>
              <a:rPr lang="en-US"/>
              <a:t>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AD567D2-EC46-492B-B2A2-AFFE4E1A311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3/1/23</a:t>
            </a:fld>
            <a:endParaRPr lang="en-US"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9150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body" idx="1"/>
          </p:nvPr>
        </p:nvSpPr>
        <p:spPr/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3/1/23</a:t>
            </a:fld>
            <a:endParaRPr lang="en-US"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9150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3/1/23</a:t>
            </a:fld>
            <a:endParaRPr lang="en-US"/>
          </a:p>
        </p:txBody>
      </p:sp>
      <p:sp>
        <p:nvSpPr>
          <p:cNvPr id="7" name="Holder 7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39150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3/1/23</a:t>
            </a:fld>
            <a:endParaRPr lang="en-US"/>
          </a:p>
        </p:txBody>
      </p:sp>
      <p:sp>
        <p:nvSpPr>
          <p:cNvPr id="5" name="Holder 5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 noEditPoints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3/1/23</a:t>
            </a:fld>
            <a:endParaRPr lang="en-US"/>
          </a:p>
        </p:txBody>
      </p:sp>
      <p:sp>
        <p:nvSpPr>
          <p:cNvPr id="4" name="Holder 4"/>
          <p:cNvSpPr>
            <a:spLocks noGrp="1" noEditPoints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3042285" cy="6446520"/>
          </a:xfrm>
          <a:custGeom>
            <a:avLst/>
            <a:gdLst/>
            <a:ahLst/>
            <a:cxnLst/>
            <a:rect l="l" t="t" r="r" b="b"/>
            <a:pathLst>
              <a:path w="3042285" h="6446520">
                <a:moveTo>
                  <a:pt x="0" y="6446520"/>
                </a:moveTo>
                <a:lnTo>
                  <a:pt x="3041751" y="6446520"/>
                </a:lnTo>
                <a:lnTo>
                  <a:pt x="3041751" y="0"/>
                </a:lnTo>
                <a:lnTo>
                  <a:pt x="0" y="0"/>
                </a:lnTo>
                <a:lnTo>
                  <a:pt x="0" y="6446520"/>
                </a:lnTo>
                <a:close/>
              </a:path>
            </a:pathLst>
          </a:custGeom>
          <a:solidFill>
            <a:srgbClr val="F2EB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446520"/>
            <a:ext cx="12192000" cy="411480"/>
          </a:xfrm>
          <a:custGeom>
            <a:avLst/>
            <a:gdLst/>
            <a:ahLst/>
            <a:cxnLst/>
            <a:rect l="l" t="t" r="r" b="b"/>
            <a:pathLst>
              <a:path w="12192000" h="411479">
                <a:moveTo>
                  <a:pt x="12191695" y="0"/>
                </a:moveTo>
                <a:lnTo>
                  <a:pt x="0" y="0"/>
                </a:lnTo>
                <a:lnTo>
                  <a:pt x="0" y="411479"/>
                </a:lnTo>
                <a:lnTo>
                  <a:pt x="12191695" y="411479"/>
                </a:lnTo>
                <a:lnTo>
                  <a:pt x="12191695" y="0"/>
                </a:lnTo>
                <a:close/>
              </a:path>
            </a:pathLst>
          </a:custGeom>
          <a:solidFill>
            <a:srgbClr val="39150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 noEditPoints="1"/>
          </p:cNvSpPr>
          <p:nvPr>
            <p:ph type="title"/>
          </p:nvPr>
        </p:nvSpPr>
        <p:spPr>
          <a:xfrm>
            <a:off x="3195320" y="151889"/>
            <a:ext cx="5801359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39150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 noEditPoints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/>
            <a:endParaRPr/>
          </a:p>
        </p:txBody>
      </p:sp>
      <p:sp>
        <p:nvSpPr>
          <p:cNvPr id="4" name="Holder 4"/>
          <p:cNvSpPr>
            <a:spLocks noGrp="1" noEditPoints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 noEditPoints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3/1/23</a:t>
            </a:fld>
            <a:endParaRPr lang="en-US"/>
          </a:p>
        </p:txBody>
      </p:sp>
      <p:sp>
        <p:nvSpPr>
          <p:cNvPr id="6" name="Holder 6"/>
          <p:cNvSpPr>
            <a:spLocks noGrp="1" noEditPoints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untainlakeschamberofcommerc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outdooralabama.com/licenses/freshwater-fishing-licenses" TargetMode="External"/><Relationship Id="rId4" Type="http://schemas.openxmlformats.org/officeDocument/2006/relationships/hyperlink" Target="http://bassmaster.com/angler-incentiv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 noEditPoints="1"/>
          </p:cNvSpPr>
          <p:nvPr>
            <p:ph type="title"/>
          </p:nvPr>
        </p:nvSpPr>
        <p:spPr>
          <a:xfrm>
            <a:off x="3195320" y="151889"/>
            <a:ext cx="396621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TOURNAMENT</a:t>
            </a:r>
            <a:r>
              <a:rPr spc="-40" dirty="0"/>
              <a:t> </a:t>
            </a:r>
            <a:r>
              <a:rPr spc="-10" dirty="0"/>
              <a:t>INFORMATION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024" y="5155357"/>
            <a:ext cx="2270760" cy="3590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30"/>
              </a:lnSpc>
              <a:spcBef>
                <a:spcPts val="100"/>
              </a:spcBef>
            </a:pPr>
            <a:r>
              <a:rPr sz="1200" spc="-10" dirty="0">
                <a:solidFill>
                  <a:srgbClr val="231F20"/>
                </a:solidFill>
                <a:latin typeface="Montserrat"/>
                <a:cs typeface="Montserrat"/>
              </a:rPr>
              <a:t>For</a:t>
            </a:r>
            <a:r>
              <a:rPr sz="1200" spc="-2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dirty="0">
                <a:solidFill>
                  <a:srgbClr val="231F20"/>
                </a:solidFill>
                <a:latin typeface="Montserrat"/>
                <a:cs typeface="Montserrat"/>
              </a:rPr>
              <a:t>lodging</a:t>
            </a:r>
            <a:r>
              <a:rPr sz="1200" spc="-2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dirty="0">
                <a:solidFill>
                  <a:srgbClr val="231F20"/>
                </a:solidFill>
                <a:latin typeface="Montserrat"/>
                <a:cs typeface="Montserrat"/>
              </a:rPr>
              <a:t>and</a:t>
            </a:r>
            <a:r>
              <a:rPr sz="1200" spc="-2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ontserrat"/>
                <a:cs typeface="Montserrat"/>
              </a:rPr>
              <a:t>more</a:t>
            </a:r>
            <a:r>
              <a:rPr sz="1200" spc="-2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dirty="0">
                <a:solidFill>
                  <a:srgbClr val="231F20"/>
                </a:solidFill>
                <a:latin typeface="Montserrat"/>
                <a:cs typeface="Montserrat"/>
              </a:rPr>
              <a:t>details,</a:t>
            </a:r>
            <a:endParaRPr sz="1200" dirty="0">
              <a:latin typeface="Montserrat"/>
              <a:cs typeface="Montserrat"/>
            </a:endParaRPr>
          </a:p>
          <a:p>
            <a:pPr algn="ctr">
              <a:lnSpc>
                <a:spcPts val="1310"/>
              </a:lnSpc>
            </a:pPr>
            <a:r>
              <a:rPr sz="1100" b="1" u="sng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Montserrat"/>
                <a:cs typeface="Montserrat"/>
                <a:hlinkClick r:id="rId3"/>
              </a:rPr>
              <a:t>CLICK HERE</a:t>
            </a:r>
            <a:endParaRPr sz="1100" dirty="0">
              <a:latin typeface="Montserrat"/>
              <a:cs typeface="Montserra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0" y="1151563"/>
            <a:ext cx="3048000" cy="40248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9375" algn="ctr">
              <a:lnSpc>
                <a:spcPct val="100000"/>
              </a:lnSpc>
              <a:spcBef>
                <a:spcPts val="100"/>
              </a:spcBef>
            </a:pPr>
            <a:r>
              <a:rPr lang="en-US" sz="1800" b="1" spc="-5" dirty="0">
                <a:solidFill>
                  <a:srgbClr val="231F20"/>
                </a:solidFill>
                <a:latin typeface="Montserrat"/>
                <a:cs typeface="Montserrat"/>
              </a:rPr>
              <a:t>Stop #1</a:t>
            </a:r>
            <a:endParaRPr sz="1800" dirty="0">
              <a:latin typeface="Montserrat"/>
              <a:cs typeface="Montserrat"/>
            </a:endParaRPr>
          </a:p>
          <a:p>
            <a:pPr marR="79375" algn="ctr">
              <a:lnSpc>
                <a:spcPts val="2360"/>
              </a:lnSpc>
              <a:spcBef>
                <a:spcPts val="40"/>
              </a:spcBef>
            </a:pPr>
            <a:r>
              <a:rPr lang="en-US" sz="2000" b="1" dirty="0">
                <a:solidFill>
                  <a:srgbClr val="231F20"/>
                </a:solidFill>
                <a:latin typeface="Montserrat"/>
                <a:cs typeface="Montserrat"/>
              </a:rPr>
              <a:t>March 4-5, 2023</a:t>
            </a:r>
            <a:endParaRPr sz="2000" dirty="0">
              <a:latin typeface="Montserrat"/>
              <a:cs typeface="Montserrat"/>
            </a:endParaRPr>
          </a:p>
          <a:p>
            <a:pPr marL="334010" marR="413384" algn="ctr">
              <a:lnSpc>
                <a:spcPts val="1920"/>
              </a:lnSpc>
              <a:spcBef>
                <a:spcPts val="25"/>
              </a:spcBef>
            </a:pPr>
            <a:r>
              <a:rPr lang="en-US" sz="1600" b="1" spc="-10" dirty="0">
                <a:solidFill>
                  <a:srgbClr val="231F20"/>
                </a:solidFill>
                <a:latin typeface="Montserrat"/>
                <a:cs typeface="Montserrat"/>
              </a:rPr>
              <a:t>Lake Guntersville</a:t>
            </a:r>
          </a:p>
          <a:p>
            <a:pPr marL="334010" marR="413384" algn="ctr">
              <a:lnSpc>
                <a:spcPts val="1920"/>
              </a:lnSpc>
              <a:spcBef>
                <a:spcPts val="25"/>
              </a:spcBef>
            </a:pPr>
            <a:r>
              <a:rPr lang="en-US" sz="1600" b="1" spc="-10" dirty="0">
                <a:solidFill>
                  <a:srgbClr val="231F20"/>
                </a:solidFill>
                <a:latin typeface="Montserrat"/>
                <a:cs typeface="Montserrat"/>
              </a:rPr>
              <a:t>Scottsboro, AL</a:t>
            </a:r>
            <a:endParaRPr sz="1600" dirty="0">
              <a:latin typeface="Montserrat"/>
              <a:cs typeface="Montserrat"/>
            </a:endParaRPr>
          </a:p>
          <a:p>
            <a:pPr marR="104139" algn="ctr">
              <a:lnSpc>
                <a:spcPct val="100000"/>
              </a:lnSpc>
            </a:pPr>
            <a:r>
              <a:rPr lang="en-US" sz="1200" b="1" dirty="0">
                <a:solidFill>
                  <a:srgbClr val="231F20"/>
                </a:solidFill>
                <a:latin typeface="Montserrat"/>
                <a:cs typeface="Montserrat"/>
              </a:rPr>
              <a:t>Launch</a:t>
            </a:r>
            <a:r>
              <a:rPr sz="1200" b="1" dirty="0">
                <a:solidFill>
                  <a:srgbClr val="231F20"/>
                </a:solidFill>
                <a:latin typeface="Montserrat"/>
                <a:cs typeface="Montserrat"/>
              </a:rPr>
              <a:t>:</a:t>
            </a:r>
            <a:r>
              <a:rPr sz="1200" b="1" spc="-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lang="en-US" sz="1200" b="1" spc="-5" dirty="0">
                <a:solidFill>
                  <a:srgbClr val="231F20"/>
                </a:solidFill>
                <a:latin typeface="Montserrat"/>
                <a:cs typeface="Montserrat"/>
              </a:rPr>
              <a:t>5:3</a:t>
            </a:r>
            <a:r>
              <a:rPr sz="1200" spc="5" dirty="0">
                <a:solidFill>
                  <a:srgbClr val="231F20"/>
                </a:solidFill>
                <a:latin typeface="Montserrat"/>
                <a:cs typeface="Montserrat"/>
              </a:rPr>
              <a:t>0</a:t>
            </a:r>
            <a:r>
              <a:rPr sz="1200" spc="-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ontserrat"/>
                <a:cs typeface="Montserrat"/>
              </a:rPr>
              <a:t>a.m.</a:t>
            </a:r>
            <a:endParaRPr lang="en-US" sz="1200" spc="10" dirty="0">
              <a:solidFill>
                <a:srgbClr val="231F20"/>
              </a:solidFill>
              <a:latin typeface="Montserrat"/>
              <a:cs typeface="Montserrat"/>
            </a:endParaRPr>
          </a:p>
          <a:p>
            <a:pPr marR="104139" algn="ctr">
              <a:lnSpc>
                <a:spcPct val="100000"/>
              </a:lnSpc>
            </a:pPr>
            <a:r>
              <a:rPr lang="en-US" sz="1200" b="1" spc="10" dirty="0">
                <a:solidFill>
                  <a:srgbClr val="231F20"/>
                </a:solidFill>
                <a:latin typeface="Montserrat"/>
                <a:cs typeface="Montserrat"/>
              </a:rPr>
              <a:t>Line IN</a:t>
            </a:r>
            <a:r>
              <a:rPr lang="en-US" sz="1200" spc="10" dirty="0">
                <a:solidFill>
                  <a:srgbClr val="231F20"/>
                </a:solidFill>
                <a:latin typeface="Montserrat"/>
                <a:cs typeface="Montserrat"/>
              </a:rPr>
              <a:t>: 6:00 a.m.</a:t>
            </a:r>
            <a:endParaRPr sz="1200" dirty="0">
              <a:latin typeface="Montserrat"/>
              <a:cs typeface="Montserrat"/>
            </a:endParaRPr>
          </a:p>
          <a:p>
            <a:pPr marR="104139" algn="ctr">
              <a:lnSpc>
                <a:spcPct val="100000"/>
              </a:lnSpc>
            </a:pPr>
            <a:r>
              <a:rPr lang="en-US" sz="1200" b="1" dirty="0">
                <a:solidFill>
                  <a:srgbClr val="231F20"/>
                </a:solidFill>
                <a:latin typeface="Montserrat"/>
                <a:cs typeface="Montserrat"/>
              </a:rPr>
              <a:t>Lines OUT</a:t>
            </a:r>
            <a:r>
              <a:rPr sz="1200" b="1" dirty="0">
                <a:solidFill>
                  <a:srgbClr val="231F20"/>
                </a:solidFill>
                <a:latin typeface="Montserrat"/>
                <a:cs typeface="Montserrat"/>
              </a:rPr>
              <a:t>:</a:t>
            </a:r>
            <a:r>
              <a:rPr sz="1200" b="1" spc="-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ontserrat"/>
                <a:cs typeface="Montserrat"/>
              </a:rPr>
              <a:t>2:</a:t>
            </a:r>
            <a:r>
              <a:rPr lang="en-US" sz="1200" spc="5" dirty="0">
                <a:solidFill>
                  <a:srgbClr val="231F20"/>
                </a:solidFill>
                <a:latin typeface="Montserrat"/>
                <a:cs typeface="Montserrat"/>
              </a:rPr>
              <a:t>0</a:t>
            </a:r>
            <a:r>
              <a:rPr sz="1200" spc="5" dirty="0">
                <a:solidFill>
                  <a:srgbClr val="231F20"/>
                </a:solidFill>
                <a:latin typeface="Montserrat"/>
                <a:cs typeface="Montserrat"/>
              </a:rPr>
              <a:t>0</a:t>
            </a:r>
            <a:r>
              <a:rPr sz="12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ontserrat"/>
                <a:cs typeface="Montserrat"/>
              </a:rPr>
              <a:t>p.m.</a:t>
            </a:r>
            <a:endParaRPr lang="en-US" sz="1200" spc="5" dirty="0">
              <a:solidFill>
                <a:srgbClr val="231F20"/>
              </a:solidFill>
              <a:latin typeface="Montserrat"/>
              <a:cs typeface="Montserrat"/>
            </a:endParaRPr>
          </a:p>
          <a:p>
            <a:pPr marR="104139" algn="ctr">
              <a:lnSpc>
                <a:spcPct val="100000"/>
              </a:lnSpc>
            </a:pPr>
            <a:r>
              <a:rPr lang="en-US" sz="1200" b="1" spc="5" dirty="0">
                <a:solidFill>
                  <a:srgbClr val="231F20"/>
                </a:solidFill>
                <a:latin typeface="Montserrat"/>
                <a:cs typeface="Montserrat"/>
              </a:rPr>
              <a:t>Fish Submissions</a:t>
            </a:r>
            <a:r>
              <a:rPr lang="en-US" sz="1200" spc="5" dirty="0">
                <a:solidFill>
                  <a:srgbClr val="231F20"/>
                </a:solidFill>
                <a:latin typeface="Montserrat"/>
                <a:cs typeface="Montserrat"/>
              </a:rPr>
              <a:t>: 3:00 pm.</a:t>
            </a:r>
          </a:p>
          <a:p>
            <a:pPr marR="104139" algn="ctr">
              <a:lnSpc>
                <a:spcPct val="100000"/>
              </a:lnSpc>
            </a:pPr>
            <a:r>
              <a:rPr lang="en-US" sz="1200" b="1" spc="5" dirty="0">
                <a:solidFill>
                  <a:srgbClr val="231F20"/>
                </a:solidFill>
                <a:latin typeface="Montserrat"/>
                <a:cs typeface="Montserrat"/>
              </a:rPr>
              <a:t>Day 2 Check In: </a:t>
            </a:r>
            <a:r>
              <a:rPr lang="en-US" sz="1200" spc="5" dirty="0">
                <a:solidFill>
                  <a:srgbClr val="231F20"/>
                </a:solidFill>
                <a:latin typeface="Montserrat"/>
                <a:cs typeface="Montserrat"/>
              </a:rPr>
              <a:t>4:00 pm. </a:t>
            </a:r>
            <a:endParaRPr sz="1200" b="1" dirty="0">
              <a:latin typeface="Montserrat"/>
              <a:cs typeface="Montserrat"/>
            </a:endParaRPr>
          </a:p>
          <a:p>
            <a:pPr marL="650240" marR="755015" indent="-635" algn="ctr">
              <a:lnSpc>
                <a:spcPct val="104200"/>
              </a:lnSpc>
              <a:spcBef>
                <a:spcPts val="700"/>
              </a:spcBef>
            </a:pPr>
            <a:r>
              <a:rPr sz="1200" b="1" spc="5" dirty="0">
                <a:solidFill>
                  <a:srgbClr val="231F20"/>
                </a:solidFill>
                <a:latin typeface="Montserrat"/>
                <a:cs typeface="Montserrat"/>
              </a:rPr>
              <a:t>Location: </a:t>
            </a:r>
            <a:r>
              <a:rPr sz="1200" b="1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endParaRPr lang="en-US" sz="1200" b="1" spc="10" dirty="0">
              <a:solidFill>
                <a:srgbClr val="231F20"/>
              </a:solidFill>
              <a:latin typeface="Montserrat"/>
              <a:cs typeface="Montserrat"/>
            </a:endParaRPr>
          </a:p>
          <a:p>
            <a:pPr marL="650240" marR="755015" indent="-635" algn="ctr">
              <a:lnSpc>
                <a:spcPct val="104200"/>
              </a:lnSpc>
              <a:spcBef>
                <a:spcPts val="700"/>
              </a:spcBef>
            </a:pPr>
            <a:r>
              <a:rPr lang="en-US" sz="1200" spc="10" dirty="0">
                <a:solidFill>
                  <a:srgbClr val="231F20"/>
                </a:solidFill>
                <a:latin typeface="Montserrat"/>
                <a:cs typeface="Montserrat"/>
              </a:rPr>
              <a:t>Goose Pond Clubhouse. 417 Ed </a:t>
            </a:r>
            <a:r>
              <a:rPr lang="en-US" sz="1200" spc="10" dirty="0" err="1">
                <a:solidFill>
                  <a:srgbClr val="231F20"/>
                </a:solidFill>
                <a:latin typeface="Montserrat"/>
                <a:cs typeface="Montserrat"/>
              </a:rPr>
              <a:t>Hembree</a:t>
            </a:r>
            <a:r>
              <a:rPr lang="en-US" sz="1200" spc="10" dirty="0">
                <a:solidFill>
                  <a:srgbClr val="231F20"/>
                </a:solidFill>
                <a:latin typeface="Montserrat"/>
                <a:cs typeface="Montserrat"/>
              </a:rPr>
              <a:t> Dr. </a:t>
            </a:r>
          </a:p>
          <a:p>
            <a:pPr marL="650240" marR="755015" indent="-635" algn="ctr">
              <a:lnSpc>
                <a:spcPct val="104200"/>
              </a:lnSpc>
              <a:spcBef>
                <a:spcPts val="700"/>
              </a:spcBef>
            </a:pPr>
            <a:r>
              <a:rPr lang="en-US" sz="1200" spc="10" dirty="0">
                <a:solidFill>
                  <a:srgbClr val="231F20"/>
                </a:solidFill>
                <a:latin typeface="Montserrat"/>
                <a:cs typeface="Montserrat"/>
              </a:rPr>
              <a:t>Scottsboro, AL 35768</a:t>
            </a:r>
          </a:p>
          <a:p>
            <a:pPr marL="650240" marR="755015" indent="-635" algn="ctr">
              <a:lnSpc>
                <a:spcPct val="104200"/>
              </a:lnSpc>
              <a:spcBef>
                <a:spcPts val="700"/>
              </a:spcBef>
            </a:pPr>
            <a:r>
              <a:rPr sz="900" b="1" spc="-5" dirty="0">
                <a:solidFill>
                  <a:srgbClr val="231F20"/>
                </a:solidFill>
                <a:latin typeface="Montserrat"/>
                <a:cs typeface="Montserrat"/>
              </a:rPr>
              <a:t>NOTE: </a:t>
            </a:r>
            <a:r>
              <a:rPr sz="900" spc="-5" dirty="0">
                <a:solidFill>
                  <a:srgbClr val="231F20"/>
                </a:solidFill>
                <a:latin typeface="Montserrat"/>
                <a:cs typeface="Montserrat"/>
              </a:rPr>
              <a:t>Contestants </a:t>
            </a:r>
            <a:r>
              <a:rPr sz="900" dirty="0">
                <a:solidFill>
                  <a:srgbClr val="231F20"/>
                </a:solidFill>
                <a:latin typeface="Montserrat"/>
                <a:cs typeface="Montserrat"/>
              </a:rPr>
              <a:t>will go out</a:t>
            </a:r>
            <a:r>
              <a:rPr lang="en-US" sz="900" dirty="0">
                <a:solidFill>
                  <a:srgbClr val="231F20"/>
                </a:solidFill>
                <a:latin typeface="Montserrat"/>
                <a:cs typeface="Montserrat"/>
              </a:rPr>
              <a:t> at their own discretion. May not launch prior to the launch time and must stop fishing at the weigh-in time.</a:t>
            </a:r>
            <a:endParaRPr sz="900" dirty="0">
              <a:latin typeface="Montserrat"/>
              <a:cs typeface="Montserra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41147" y="6521194"/>
            <a:ext cx="604266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Montserrat"/>
                <a:cs typeface="Montserrat"/>
              </a:rPr>
              <a:t>For</a:t>
            </a:r>
            <a:r>
              <a:rPr sz="10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ontserrat"/>
                <a:cs typeface="Montserrat"/>
              </a:rPr>
              <a:t>information</a:t>
            </a:r>
            <a:r>
              <a:rPr sz="1000" dirty="0">
                <a:solidFill>
                  <a:srgbClr val="FFFFFF"/>
                </a:solidFill>
                <a:latin typeface="Montserrat"/>
                <a:cs typeface="Montserrat"/>
              </a:rPr>
              <a:t> about </a:t>
            </a:r>
            <a:r>
              <a:rPr sz="1000" spc="15" dirty="0">
                <a:solidFill>
                  <a:srgbClr val="FFFFFF"/>
                </a:solidFill>
                <a:latin typeface="Montserrat"/>
                <a:cs typeface="Montserrat"/>
              </a:rPr>
              <a:t>B.A.S.S.</a:t>
            </a:r>
            <a:r>
              <a:rPr sz="10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FFFFFF"/>
                </a:solidFill>
                <a:latin typeface="Montserrat"/>
                <a:cs typeface="Montserrat"/>
              </a:rPr>
              <a:t>Contingency</a:t>
            </a:r>
            <a:r>
              <a:rPr sz="1000" spc="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FFFFFF"/>
                </a:solidFill>
                <a:latin typeface="Montserrat"/>
                <a:cs typeface="Montserrat"/>
              </a:rPr>
              <a:t>Programs,</a:t>
            </a:r>
            <a:r>
              <a:rPr sz="100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chemeClr val="bg1"/>
                </a:solidFill>
                <a:latin typeface="Montserrat"/>
                <a:cs typeface="Montserrat"/>
              </a:rPr>
              <a:t>visit </a:t>
            </a:r>
            <a:r>
              <a:rPr lang="en-US" sz="1000" b="1" u="sng" spc="-5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Montserrat"/>
                <a:cs typeface="Montserrat"/>
                <a:hlinkClick r:id="rId4"/>
              </a:rPr>
              <a:t>bassmaster.com/angler-incentives</a:t>
            </a:r>
            <a:endParaRPr sz="1000" dirty="0">
              <a:solidFill>
                <a:schemeClr val="bg1"/>
              </a:solidFill>
              <a:latin typeface="Montserrat"/>
              <a:cs typeface="Montserra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825683" y="6540295"/>
            <a:ext cx="109156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" dirty="0">
                <a:solidFill>
                  <a:srgbClr val="FFFFFF"/>
                </a:solidFill>
                <a:latin typeface="Montserrat"/>
                <a:cs typeface="Montserrat"/>
              </a:rPr>
              <a:t>NOTE:</a:t>
            </a:r>
            <a:r>
              <a:rPr sz="800" spc="-3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800" dirty="0">
                <a:solidFill>
                  <a:srgbClr val="FFFFFF"/>
                </a:solidFill>
                <a:latin typeface="Montserrat"/>
                <a:cs typeface="Montserrat"/>
              </a:rPr>
              <a:t>All</a:t>
            </a:r>
            <a:r>
              <a:rPr sz="800" spc="-25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800" dirty="0">
                <a:solidFill>
                  <a:srgbClr val="FFFFFF"/>
                </a:solidFill>
                <a:latin typeface="Montserrat"/>
                <a:cs typeface="Montserrat"/>
              </a:rPr>
              <a:t>times</a:t>
            </a:r>
            <a:r>
              <a:rPr sz="800" spc="-30" dirty="0">
                <a:solidFill>
                  <a:srgbClr val="FFFFFF"/>
                </a:solidFill>
                <a:latin typeface="Montserrat"/>
                <a:cs typeface="Montserrat"/>
              </a:rPr>
              <a:t> </a:t>
            </a:r>
            <a:r>
              <a:rPr sz="800" dirty="0">
                <a:solidFill>
                  <a:srgbClr val="FFFFFF"/>
                </a:solidFill>
                <a:latin typeface="Montserrat"/>
                <a:cs typeface="Montserrat"/>
              </a:rPr>
              <a:t>local.</a:t>
            </a:r>
            <a:endParaRPr sz="800">
              <a:latin typeface="Montserrat"/>
              <a:cs typeface="Montserra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191610" y="4797433"/>
            <a:ext cx="107559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231F20"/>
                </a:solidFill>
                <a:latin typeface="Montserrat"/>
                <a:cs typeface="Montserrat"/>
              </a:rPr>
              <a:t>ENT</a:t>
            </a:r>
            <a:r>
              <a:rPr sz="900" b="1" spc="-10" dirty="0">
                <a:solidFill>
                  <a:srgbClr val="231F20"/>
                </a:solidFill>
                <a:latin typeface="Montserrat"/>
                <a:cs typeface="Montserrat"/>
              </a:rPr>
              <a:t>R</a:t>
            </a:r>
            <a:r>
              <a:rPr sz="900" b="1" dirty="0">
                <a:solidFill>
                  <a:srgbClr val="231F20"/>
                </a:solidFill>
                <a:latin typeface="Montserrat"/>
                <a:cs typeface="Montserrat"/>
              </a:rPr>
              <a:t>Y FEES</a:t>
            </a:r>
            <a:endParaRPr sz="900" dirty="0">
              <a:latin typeface="Montserrat"/>
              <a:cs typeface="Montserrat"/>
            </a:endParaRPr>
          </a:p>
        </p:txBody>
      </p:sp>
      <p:graphicFrame>
        <p:nvGraphicFramePr>
          <p:cNvPr id="27" name="object 27"/>
          <p:cNvGraphicFramePr>
            <a:graphicFrameLocks noGrp="1"/>
          </p:cNvGraphicFramePr>
          <p:nvPr/>
        </p:nvGraphicFramePr>
        <p:xfrm>
          <a:off x="3191610" y="4963007"/>
          <a:ext cx="7798433" cy="2241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5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57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4154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PRO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ENTRY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FEE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$</a:t>
                      </a:r>
                      <a:r>
                        <a:rPr lang="en-US"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250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DEPOSIT:</a:t>
                      </a:r>
                      <a:r>
                        <a:rPr lang="en-US" sz="1000" spc="-35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Paid in Full 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BALANCE: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$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250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BALANCE/ENTRY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DUE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DATE:</a:t>
                      </a:r>
                      <a:r>
                        <a:rPr sz="1000" spc="254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lang="en-US" sz="10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Feb</a:t>
                      </a:r>
                      <a:r>
                        <a:rPr lang="en-US" sz="1000" b="1" spc="-5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24, 2023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object 28"/>
          <p:cNvSpPr txBox="1"/>
          <p:nvPr/>
        </p:nvSpPr>
        <p:spPr>
          <a:xfrm>
            <a:off x="3224631" y="5508899"/>
            <a:ext cx="8696960" cy="863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74775">
              <a:lnSpc>
                <a:spcPct val="100000"/>
              </a:lnSpc>
              <a:spcBef>
                <a:spcPts val="100"/>
              </a:spcBef>
            </a:pP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Balance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deadline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dates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are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dates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the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balances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are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due.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25" dirty="0">
                <a:solidFill>
                  <a:srgbClr val="231F20"/>
                </a:solidFill>
                <a:latin typeface="Montserrat"/>
                <a:cs typeface="Montserrat"/>
              </a:rPr>
              <a:t>You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will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not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receive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any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further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notices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on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lang="en-US" sz="1000" spc="5" dirty="0">
                <a:solidFill>
                  <a:srgbClr val="231F20"/>
                </a:solidFill>
                <a:latin typeface="Montserrat"/>
                <a:cs typeface="Montserrat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balance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due. </a:t>
            </a:r>
            <a:r>
              <a:rPr sz="1000" spc="-25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It is 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anglers’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responsibility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to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be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sure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payment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is made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by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deadline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date.</a:t>
            </a:r>
            <a:endParaRPr sz="1000" dirty="0">
              <a:latin typeface="Montserrat"/>
              <a:cs typeface="Montserrat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sz="1000" b="1" dirty="0">
                <a:solidFill>
                  <a:srgbClr val="231F20"/>
                </a:solidFill>
                <a:latin typeface="Montserrat-SemiBold"/>
                <a:cs typeface="Montserrat-SemiBold"/>
              </a:rPr>
              <a:t>Deposits</a:t>
            </a:r>
            <a:r>
              <a:rPr sz="1000" b="1" spc="5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Montserrat-SemiBold"/>
                <a:cs typeface="Montserrat-SemiBold"/>
              </a:rPr>
              <a:t>are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Montserrat-SemiBold"/>
                <a:cs typeface="Montserrat-SemiBold"/>
              </a:rPr>
              <a:t>non-refundable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dirty="0">
                <a:solidFill>
                  <a:srgbClr val="231F20"/>
                </a:solidFill>
                <a:latin typeface="Montserrat-SemiBold"/>
                <a:cs typeface="Montserrat-SemiBold"/>
              </a:rPr>
              <a:t>and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Montserrat-SemiBold"/>
                <a:cs typeface="Montserrat-SemiBold"/>
              </a:rPr>
              <a:t>non-transferable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Montserrat-SemiBold"/>
                <a:cs typeface="Montserrat-SemiBold"/>
              </a:rPr>
              <a:t>regardless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dirty="0">
                <a:solidFill>
                  <a:srgbClr val="231F20"/>
                </a:solidFill>
                <a:latin typeface="Montserrat-SemiBold"/>
                <a:cs typeface="Montserrat-SemiBold"/>
              </a:rPr>
              <a:t>of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lang="en-US"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the </a:t>
            </a:r>
            <a:r>
              <a:rPr sz="1000" b="1" spc="-5" dirty="0">
                <a:solidFill>
                  <a:srgbClr val="231F20"/>
                </a:solidFill>
                <a:latin typeface="Montserrat-SemiBold"/>
                <a:cs typeface="Montserrat-SemiBold"/>
              </a:rPr>
              <a:t>date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dirty="0">
                <a:solidFill>
                  <a:srgbClr val="231F20"/>
                </a:solidFill>
                <a:latin typeface="Montserrat-SemiBold"/>
                <a:cs typeface="Montserrat-SemiBold"/>
              </a:rPr>
              <a:t>of</a:t>
            </a:r>
            <a:r>
              <a:rPr sz="1000" b="1" spc="10" dirty="0">
                <a:solidFill>
                  <a:srgbClr val="231F20"/>
                </a:solidFill>
                <a:latin typeface="Montserrat-SemiBold"/>
                <a:cs typeface="Montserrat-SemiBold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Montserrat-SemiBold"/>
                <a:cs typeface="Montserrat-SemiBold"/>
              </a:rPr>
              <a:t>cancellation.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Any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balance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of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the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entry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fee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paid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in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excess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of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the</a:t>
            </a:r>
            <a:r>
              <a:rPr lang="en-US"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deposit will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be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refunded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only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if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notification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is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made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to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the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Montserrat"/>
                <a:cs typeface="Montserrat"/>
              </a:rPr>
              <a:t>B.A.S.S.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Tournament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Department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prior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to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the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balance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deadline</a:t>
            </a:r>
            <a:r>
              <a:rPr sz="1000" spc="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date.</a:t>
            </a:r>
            <a:r>
              <a:rPr sz="1000" spc="2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Anglers</a:t>
            </a:r>
            <a:r>
              <a:rPr lang="en-US" sz="1000" spc="-5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on </a:t>
            </a:r>
            <a:r>
              <a:rPr lang="en-US" sz="1000" dirty="0">
                <a:solidFill>
                  <a:srgbClr val="231F20"/>
                </a:solidFill>
                <a:latin typeface="Montserrat"/>
                <a:cs typeface="Montserrat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waiting 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list should not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pay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lang="en-US" sz="1000" dirty="0">
                <a:solidFill>
                  <a:srgbClr val="231F20"/>
                </a:solidFill>
                <a:latin typeface="Montserrat"/>
                <a:cs typeface="Montserrat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balance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until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contacted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Montserrat"/>
                <a:cs typeface="Montserrat"/>
              </a:rPr>
              <a:t>by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lang="en-US" sz="1000" dirty="0">
                <a:solidFill>
                  <a:srgbClr val="231F20"/>
                </a:solidFill>
                <a:latin typeface="Montserrat"/>
                <a:cs typeface="Montserrat"/>
              </a:rPr>
              <a:t>the </a:t>
            </a:r>
            <a:r>
              <a:rPr sz="1000" spc="-5" dirty="0">
                <a:solidFill>
                  <a:srgbClr val="231F20"/>
                </a:solidFill>
                <a:latin typeface="Montserrat"/>
                <a:cs typeface="Montserrat"/>
              </a:rPr>
              <a:t>tournament</a:t>
            </a:r>
            <a:r>
              <a:rPr sz="1000" dirty="0">
                <a:solidFill>
                  <a:srgbClr val="231F20"/>
                </a:solidFill>
                <a:latin typeface="Montserrat"/>
                <a:cs typeface="Montserrat"/>
              </a:rPr>
              <a:t> department.</a:t>
            </a:r>
            <a:endParaRPr sz="1000" dirty="0">
              <a:latin typeface="Montserrat"/>
              <a:cs typeface="Montserrat"/>
            </a:endParaRPr>
          </a:p>
        </p:txBody>
      </p:sp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3191611" y="460960"/>
          <a:ext cx="8806180" cy="44870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8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7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584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en-US" sz="900" b="1" dirty="0">
                          <a:latin typeface="Montserrat"/>
                          <a:cs typeface="Montserrat"/>
                        </a:rPr>
                        <a:t>REGISTRATION/</a:t>
                      </a:r>
                      <a:r>
                        <a:rPr lang="en-US" sz="900" b="1" baseline="0" dirty="0">
                          <a:latin typeface="Montserrat"/>
                          <a:cs typeface="Montserrat"/>
                        </a:rPr>
                        <a:t> CHECK-IN / BRIEFING DATE</a:t>
                      </a:r>
                      <a:endParaRPr sz="900" b="1" dirty="0">
                        <a:latin typeface="Montserrat"/>
                        <a:cs typeface="Montserrat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L="1092835" marR="392430" indent="-1000760" defTabSz="914400" eaLnBrk="1" fontAlgn="auto" latinLnBrk="0" hangingPunct="1">
                        <a:lnSpc>
                          <a:spcPct val="96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  <a:tabLst>
                          <a:tab pos="1092835" algn="l"/>
                        </a:tabLst>
                      </a:pPr>
                      <a:r>
                        <a:rPr lang="en-US" sz="105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March</a:t>
                      </a:r>
                      <a:r>
                        <a:rPr lang="en-US" sz="1050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3, 2023, from 4:00 pm to 6:00 pm </a:t>
                      </a:r>
                    </a:p>
                    <a:p>
                      <a:pPr marL="1428750" marR="392430" indent="-1371600" defTabSz="914400" eaLnBrk="1" fontAlgn="auto" latinLnBrk="0" hangingPunct="1">
                        <a:lnSpc>
                          <a:spcPct val="96000"/>
                        </a:lnSpc>
                        <a:spcBef>
                          <a:spcPts val="275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kumimoji="0" lang="en-US" sz="900" b="1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ED1C24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REGISTRATION</a:t>
                      </a:r>
                      <a:r>
                        <a:rPr kumimoji="0" lang="en-US" sz="900" b="1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ED1C24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REMINDER:</a:t>
                      </a:r>
                      <a:r>
                        <a:rPr kumimoji="0" lang="en-US" sz="900" b="1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ED1C24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All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anglers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must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register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in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person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with </a:t>
                      </a:r>
                      <a:r>
                        <a:rPr kumimoji="0" lang="en-US" sz="900" b="0" i="0" u="none" strike="noStrike" kern="0" cap="none" spc="1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B.A.S.S.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Staff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onsite. </a:t>
                      </a:r>
                      <a:r>
                        <a:rPr kumimoji="0" lang="en-US" sz="900" b="0" i="0" u="none" strike="noStrike" kern="0" cap="none" spc="-19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This will be the only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registration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period.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See Rule </a:t>
                      </a:r>
                      <a:r>
                        <a:rPr kumimoji="0" lang="en-US" sz="900" b="0" i="0" u="none" strike="noStrike" kern="0" cap="none" spc="-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No.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</a:t>
                      </a:r>
                      <a:r>
                        <a:rPr kumimoji="0" lang="en-US" sz="900" b="0" i="0" u="none" strike="noStrike" kern="0" cap="none" spc="5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4.</a:t>
                      </a:r>
                      <a:r>
                        <a:rPr kumimoji="0" lang="en-US" sz="900" b="0" i="0" u="none" strike="noStrike" kern="0" cap="none" spc="0" baseline="0" noProof="0" dirty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latin typeface="Montserrat"/>
                          <a:ea typeface="+mn-ea"/>
                          <a:cs typeface="Montserrat"/>
                        </a:rPr>
                        <a:t> </a:t>
                      </a:r>
                      <a:endParaRPr kumimoji="0" lang="en-US" sz="900" b="0" i="0" u="none" strike="noStrike" kern="0" cap="none" spc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latin typeface="Montserrat"/>
                        <a:ea typeface="+mn-ea"/>
                        <a:cs typeface="Montserrat"/>
                      </a:endParaRPr>
                    </a:p>
                  </a:txBody>
                  <a:tcPr marL="0" marR="0" marT="4635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832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OFFICIAL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REGISTRATION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/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ON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SITE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CHECK-IN</a:t>
                      </a:r>
                      <a:endParaRPr sz="90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4:00</a:t>
                      </a:r>
                      <a:r>
                        <a:rPr lang="en-US" sz="1000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pm to 5:30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pm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.</a:t>
                      </a:r>
                      <a:r>
                        <a:rPr lang="en-US" sz="1000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Briefing begins at 6:00 pm </a:t>
                      </a:r>
                    </a:p>
                    <a:p>
                      <a:pPr marL="92075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en-US" sz="1000" spc="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The Well Family Worship Center 3509 S. Broad St.</a:t>
                      </a:r>
                      <a:r>
                        <a:rPr lang="en-US" sz="1000" spc="5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lang="en-US" sz="1000" spc="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Scottsboro AL, 35768</a:t>
                      </a:r>
                    </a:p>
                    <a:p>
                      <a:pPr marL="92075" algn="l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967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TOURNAMENT</a:t>
                      </a:r>
                      <a:r>
                        <a:rPr sz="900" b="1" spc="-3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BRIEFING</a:t>
                      </a:r>
                      <a:endParaRPr sz="900" dirty="0">
                        <a:latin typeface="Montserrat"/>
                        <a:cs typeface="Montserrat"/>
                      </a:endParaRPr>
                    </a:p>
                  </a:txBody>
                  <a:tcPr marL="0" marR="0" marT="46990" marB="0"/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Virtual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-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All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Contestants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must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view.</a:t>
                      </a:r>
                      <a:r>
                        <a:rPr lang="en-US"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Questions answered at Registration.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534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OFFICIAL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PRACTICE</a:t>
                      </a:r>
                      <a:r>
                        <a:rPr sz="900" b="1" spc="-2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DAYS</a:t>
                      </a:r>
                      <a:endParaRPr sz="900" dirty="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Feb 25 – Mar </a:t>
                      </a:r>
                      <a:r>
                        <a:rPr lang="en-US" sz="100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3 Competitors 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must be off the water by 4:00 pm on March</a:t>
                      </a:r>
                      <a:r>
                        <a:rPr lang="en-US" sz="1000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3, 2023</a:t>
                      </a:r>
                      <a:endParaRPr lang="en-US" sz="1000" dirty="0">
                        <a:solidFill>
                          <a:srgbClr val="231F20"/>
                        </a:solidFill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1599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PRE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-TOURNAMENT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OFF-LIMITS</a:t>
                      </a:r>
                      <a:endParaRPr sz="90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February</a:t>
                      </a:r>
                      <a:r>
                        <a:rPr lang="en-US" sz="1000" spc="-5" baseline="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6, 2023 – February 24, 2023 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8669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TOURNAMENT</a:t>
                      </a:r>
                      <a:r>
                        <a:rPr sz="900" b="1" spc="-2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1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WATERS</a:t>
                      </a:r>
                      <a:endParaRPr sz="900" dirty="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906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1000" spc="-1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Lake Guntersville and all rivers, canals and creeks connecting to Lake Guntersville . Only water open to ALL public fishing will be considered tournament waters. Only water accessible from the main body of Lake Guntersville will be considered accessible. Must launch from a designated launch per the google maps compiled list provided.</a:t>
                      </a:r>
                    </a:p>
                  </a:txBody>
                  <a:tcPr marL="0" marR="0" marT="4635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201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FISHING</a:t>
                      </a:r>
                      <a:r>
                        <a:rPr sz="900" b="1" spc="-5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LICENSE</a:t>
                      </a:r>
                      <a:endParaRPr sz="90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kumimoji="0" lang="en-US" sz="1000" b="0" i="0" u="none" strike="noStrike" kern="1200" cap="none" spc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Alabama Required - </a:t>
                      </a:r>
                      <a:r>
                        <a:rPr lang="en-US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/>
                        </a:rPr>
                        <a:t>https://www.outdooralabama.com/licenses/freshwater-fishing-licenses</a:t>
                      </a:r>
                      <a:endParaRPr kumimoji="0" lang="en-US" sz="1000" b="0" i="1" u="none" strike="noStrike" kern="1200" cap="none" spc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kumimoji="0" lang="en-US" sz="1000" b="0" i="1" u="none" strike="noStrike" kern="1200" cap="none" spc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Electronic copies are accepted.</a:t>
                      </a:r>
                    </a:p>
                  </a:txBody>
                  <a:tcPr marL="0" marR="0" marT="463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7218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900" b="1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FISH</a:t>
                      </a:r>
                      <a:r>
                        <a:rPr sz="900" b="1" spc="-3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900" b="1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LIMITS</a:t>
                      </a:r>
                      <a:endParaRPr sz="900" dirty="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Pro-Angler: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5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fi</a:t>
                      </a:r>
                      <a:r>
                        <a:rPr lang="en-US" sz="1000" spc="2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sh</a:t>
                      </a:r>
                      <a:r>
                        <a:rPr sz="1000" spc="25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12”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minimum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length</a:t>
                      </a:r>
                      <a:r>
                        <a:rPr lang="en-US" sz="1000" dirty="0">
                          <a:solidFill>
                            <a:srgbClr val="231F20"/>
                          </a:solidFill>
                          <a:latin typeface="Montserrat"/>
                          <a:cs typeface="Montserrat"/>
                        </a:rPr>
                        <a:t> </a:t>
                      </a: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4487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en-US" sz="900" b="1" dirty="0">
                          <a:latin typeface="Montserrat"/>
                          <a:cs typeface="Montserrat"/>
                        </a:rPr>
                        <a:t>SCORING</a:t>
                      </a:r>
                      <a:endParaRPr sz="900" b="1" dirty="0">
                        <a:latin typeface="Montserrat"/>
                        <a:cs typeface="Montserrat"/>
                      </a:endParaRPr>
                    </a:p>
                  </a:txBody>
                  <a:tcPr marL="0" marR="0" marT="4699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ts val="0"/>
                        </a:spcAft>
                        <a:buSzPct val="100000"/>
                        <a:buFontTx/>
                        <a:buNone/>
                      </a:pPr>
                      <a:r>
                        <a:rPr lang="en-US" sz="10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five longest verified lengths each day will be totaled for the angler’s score. </a:t>
                      </a:r>
                      <a:r>
                        <a:rPr lang="en-US" sz="1050" dirty="0">
                          <a:solidFill>
                            <a:srgbClr val="333333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Only the Black Bass Species consisting of the following: Largemouth, Spotted, Guadalupe, Shoal, and Smallmouth bass and any hybrid of the above are accepted species. </a:t>
                      </a:r>
                      <a:r>
                        <a:rPr lang="en-US" sz="105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Only Ketch boards will be the official board </a:t>
                      </a:r>
                      <a:r>
                        <a:rPr lang="en-US" sz="1050" dirty="0">
                          <a:solidFill>
                            <a:prstClr val="black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 Measuring devices must be brought to and approved at the registration and angler meeting.</a:t>
                      </a:r>
                      <a:endParaRPr lang="en-US" sz="1050" dirty="0">
                        <a:solidFill>
                          <a:srgbClr val="333333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1000" dirty="0">
                        <a:latin typeface="Montserrat"/>
                        <a:cs typeface="Montserrat"/>
                      </a:endParaRPr>
                    </a:p>
                  </a:txBody>
                  <a:tcPr marL="0" marR="0" marT="463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33" name="Picture 3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09600" y="-164547"/>
            <a:ext cx="1841608" cy="1664632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255845" y="5481969"/>
            <a:ext cx="25491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spc="-5" dirty="0">
                <a:solidFill>
                  <a:srgbClr val="231F20"/>
                </a:solidFill>
                <a:latin typeface="Montserrat"/>
                <a:cs typeface="Montserrat"/>
              </a:rPr>
              <a:t>HOSTED</a:t>
            </a:r>
            <a:r>
              <a:rPr lang="en-US" sz="1200" b="1" spc="-80" dirty="0">
                <a:solidFill>
                  <a:srgbClr val="231F20"/>
                </a:solidFill>
                <a:latin typeface="Montserrat"/>
                <a:cs typeface="Montserrat"/>
              </a:rPr>
              <a:t> </a:t>
            </a:r>
            <a:r>
              <a:rPr lang="en-US" sz="1200" b="1" spc="-25" dirty="0">
                <a:solidFill>
                  <a:srgbClr val="231F20"/>
                </a:solidFill>
                <a:latin typeface="Montserrat"/>
                <a:cs typeface="Montserrat"/>
              </a:rPr>
              <a:t>BY:</a:t>
            </a:r>
            <a:endParaRPr lang="en-US" sz="1200" dirty="0">
              <a:latin typeface="Montserrat"/>
              <a:cs typeface="Montserrat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539804" y="5721412"/>
            <a:ext cx="1981200" cy="6510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1652</TotalTime>
  <Words>563</Words>
  <Application>Microsoft Macintosh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Montserrat</vt:lpstr>
      <vt:lpstr>Montserrat-SemiBold</vt:lpstr>
      <vt:lpstr>Times New Roman</vt:lpstr>
      <vt:lpstr>Office Theme</vt:lpstr>
      <vt:lpstr>TOURNAMENT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TOURNAMENT INFORMATION</dc:title>
  <dc:creator>GL Compton</dc:creator>
  <cp:lastModifiedBy>Laurie Tisdale</cp:lastModifiedBy>
  <cp:revision>17</cp:revision>
  <dcterms:created xsi:type="dcterms:W3CDTF">2023-01-11T19:25:03Z</dcterms:created>
  <dcterms:modified xsi:type="dcterms:W3CDTF">2023-03-01T18:27:54Z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2023-01-11T00:00:00Z</vt:filetime>
  </property>
  <property fmtid="{D5CDD505-2E9C-101B-9397-08002B2CF9AE}" pid="3" name="Creator">
    <vt:lpwstr>Adobe InDesign 15.1 (Macintosh)</vt:lpwstr>
  </property>
  <property fmtid="{D5CDD505-2E9C-101B-9397-08002B2CF9AE}" pid="4" name="LastSaved">
    <vt:filetime>2023-01-11T00:00:00Z</vt:filetime>
  </property>
</Properties>
</file>